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webextensions/webextension1.xml" ContentType="application/vnd.ms-office.webextension+xml"/>
  <Override PartName="/ppt/notesSlides/notesSlide1.xml" ContentType="application/vnd.openxmlformats-officedocument.presentationml.notesSlide+xml"/>
  <Override PartName="/ppt/webextensions/webextension2.xml" ContentType="application/vnd.ms-office.webextension+xml"/>
  <Override PartName="/ppt/notesSlides/notesSlide2.xml" ContentType="application/vnd.openxmlformats-officedocument.presentationml.notesSlide+xml"/>
  <Override PartName="/ppt/webextensions/webextension3.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6" r:id="rId2"/>
    <p:sldId id="331" r:id="rId3"/>
    <p:sldId id="258" r:id="rId4"/>
    <p:sldId id="265" r:id="rId5"/>
    <p:sldId id="266" r:id="rId6"/>
    <p:sldId id="268" r:id="rId7"/>
    <p:sldId id="332" r:id="rId8"/>
    <p:sldId id="270" r:id="rId9"/>
    <p:sldId id="272" r:id="rId10"/>
    <p:sldId id="333" r:id="rId11"/>
    <p:sldId id="276" r:id="rId12"/>
    <p:sldId id="337" r:id="rId13"/>
    <p:sldId id="338" r:id="rId14"/>
    <p:sldId id="336" r:id="rId15"/>
    <p:sldId id="317" r:id="rId16"/>
    <p:sldId id="334" r:id="rId17"/>
    <p:sldId id="335" r:id="rId18"/>
    <p:sldId id="325" r:id="rId19"/>
    <p:sldId id="324" r:id="rId20"/>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4201" userDrawn="1">
          <p15:clr>
            <a:srgbClr val="A4A3A4"/>
          </p15:clr>
        </p15:guide>
        <p15:guide id="3" orient="horz" pos="1570" userDrawn="1">
          <p15:clr>
            <a:srgbClr val="A4A3A4"/>
          </p15:clr>
        </p15:guide>
        <p15:guide id="4" pos="211" userDrawn="1">
          <p15:clr>
            <a:srgbClr val="A4A3A4"/>
          </p15:clr>
        </p15:guide>
        <p15:guide id="5" pos="7651" userDrawn="1">
          <p15:clr>
            <a:srgbClr val="A4A3A4"/>
          </p15:clr>
        </p15:guide>
        <p15:guide id="6" pos="5896" userDrawn="1">
          <p15:clr>
            <a:srgbClr val="A4A3A4"/>
          </p15:clr>
        </p15:guide>
        <p15:guide id="7" pos="4928" userDrawn="1">
          <p15:clr>
            <a:srgbClr val="A4A3A4"/>
          </p15:clr>
        </p15:guide>
        <p15:guide id="8" pos="746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5"/>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0"/>
      </p:ext>
    </p:extLst>
  </p:showPr>
  <p:clrMru>
    <a:srgbClr val="A2E8A5"/>
    <a:srgbClr val="0E3D83"/>
    <a:srgbClr val="8C8EA6"/>
    <a:srgbClr val="3B3B75"/>
    <a:srgbClr val="42366A"/>
    <a:srgbClr val="0000FF"/>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94785" autoAdjust="0"/>
  </p:normalViewPr>
  <p:slideViewPr>
    <p:cSldViewPr showGuides="1">
      <p:cViewPr varScale="1">
        <p:scale>
          <a:sx n="149" d="100"/>
          <a:sy n="149" d="100"/>
        </p:scale>
        <p:origin x="252" y="84"/>
      </p:cViewPr>
      <p:guideLst>
        <p:guide orient="horz" pos="935"/>
        <p:guide orient="horz" pos="4201"/>
        <p:guide orient="horz" pos="1570"/>
        <p:guide pos="211"/>
        <p:guide pos="7651"/>
        <p:guide pos="5896"/>
        <p:guide pos="4928"/>
        <p:guide pos="7469"/>
      </p:guideLst>
    </p:cSldViewPr>
  </p:slideViewPr>
  <p:outlineViewPr>
    <p:cViewPr>
      <p:scale>
        <a:sx n="33" d="100"/>
        <a:sy n="33" d="100"/>
      </p:scale>
      <p:origin x="0" y="1562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25" d="100"/>
          <a:sy n="125" d="100"/>
        </p:scale>
        <p:origin x="4928"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EF4F7D27-5DED-4D70-B148-EECF806DAC9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129027" name="Rectangle 3">
            <a:extLst>
              <a:ext uri="{FF2B5EF4-FFF2-40B4-BE49-F238E27FC236}">
                <a16:creationId xmlns:a16="http://schemas.microsoft.com/office/drawing/2014/main" id="{50D86071-5E58-422F-AD4E-17D01A87FDC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129028" name="Rectangle 4">
            <a:extLst>
              <a:ext uri="{FF2B5EF4-FFF2-40B4-BE49-F238E27FC236}">
                <a16:creationId xmlns:a16="http://schemas.microsoft.com/office/drawing/2014/main" id="{EA74EE97-32A9-4077-AF27-1E14E768C3C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129029" name="Rectangle 5">
            <a:extLst>
              <a:ext uri="{FF2B5EF4-FFF2-40B4-BE49-F238E27FC236}">
                <a16:creationId xmlns:a16="http://schemas.microsoft.com/office/drawing/2014/main" id="{B513342E-E950-4A05-8782-25B2ABC8F32D}"/>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33E418-CE32-4A90-B4D8-CD465C317BF0}"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37E76DF9-FF70-48D8-AEE1-D317DABE5A2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310275" name="Rectangle 3">
            <a:extLst>
              <a:ext uri="{FF2B5EF4-FFF2-40B4-BE49-F238E27FC236}">
                <a16:creationId xmlns:a16="http://schemas.microsoft.com/office/drawing/2014/main" id="{CEC58ACE-514D-465A-8152-9222409CC42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6148" name="Rectangle 4">
            <a:extLst>
              <a:ext uri="{FF2B5EF4-FFF2-40B4-BE49-F238E27FC236}">
                <a16:creationId xmlns:a16="http://schemas.microsoft.com/office/drawing/2014/main" id="{5BE90764-71E8-42CD-8B52-517F794121A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10277" name="Rectangle 5">
            <a:extLst>
              <a:ext uri="{FF2B5EF4-FFF2-40B4-BE49-F238E27FC236}">
                <a16:creationId xmlns:a16="http://schemas.microsoft.com/office/drawing/2014/main" id="{9A36A594-63CF-4D7C-ABBA-534BEE765EB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10278" name="Rectangle 6">
            <a:extLst>
              <a:ext uri="{FF2B5EF4-FFF2-40B4-BE49-F238E27FC236}">
                <a16:creationId xmlns:a16="http://schemas.microsoft.com/office/drawing/2014/main" id="{BC74E8DA-83C6-4252-B943-8CA26198402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310279" name="Rectangle 7">
            <a:extLst>
              <a:ext uri="{FF2B5EF4-FFF2-40B4-BE49-F238E27FC236}">
                <a16:creationId xmlns:a16="http://schemas.microsoft.com/office/drawing/2014/main" id="{34E26B1F-8975-47F6-BEC7-6725ECA6399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4A27FE-9597-425A-9F39-96EDA798932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pPr>
              <a:defRPr/>
            </a:pPr>
            <a:fld id="{774A27FE-9597-425A-9F39-96EDA798932D}" type="slidenum">
              <a:rPr lang="fr-FR" altLang="fr-FR" smtClean="0"/>
              <a:pPr>
                <a:defRPr/>
              </a:pPr>
              <a:t>12</a:t>
            </a:fld>
            <a:endParaRPr lang="fr-FR" altLang="fr-FR"/>
          </a:p>
        </p:txBody>
      </p:sp>
    </p:spTree>
    <p:extLst>
      <p:ext uri="{BB962C8B-B14F-4D97-AF65-F5344CB8AC3E}">
        <p14:creationId xmlns:p14="http://schemas.microsoft.com/office/powerpoint/2010/main" val="37279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pPr>
              <a:defRPr/>
            </a:pPr>
            <a:fld id="{774A27FE-9597-425A-9F39-96EDA798932D}" type="slidenum">
              <a:rPr lang="fr-FR" altLang="fr-FR" smtClean="0"/>
              <a:pPr>
                <a:defRPr/>
              </a:pPr>
              <a:t>13</a:t>
            </a:fld>
            <a:endParaRPr lang="fr-FR" altLang="fr-FR"/>
          </a:p>
        </p:txBody>
      </p:sp>
    </p:spTree>
    <p:extLst>
      <p:ext uri="{BB962C8B-B14F-4D97-AF65-F5344CB8AC3E}">
        <p14:creationId xmlns:p14="http://schemas.microsoft.com/office/powerpoint/2010/main" val="143134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90E0AB89-5CE9-4C51-8A19-252B6C91187A}"/>
              </a:ext>
            </a:extLst>
          </p:cNvPr>
          <p:cNvSpPr>
            <a:spLocks noChangeArrowheads="1"/>
          </p:cNvSpPr>
          <p:nvPr/>
        </p:nvSpPr>
        <p:spPr bwMode="hidden">
          <a:xfrm>
            <a:off x="0" y="0"/>
            <a:ext cx="4673600" cy="6858000"/>
          </a:xfrm>
          <a:prstGeom prst="rect">
            <a:avLst/>
          </a:prstGeom>
          <a:gradFill rotWithShape="0">
            <a:gsLst>
              <a:gs pos="0">
                <a:srgbClr val="A2E8A5">
                  <a:alpha val="4999"/>
                </a:srgbClr>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sz="2400">
              <a:latin typeface="Times New Roman" panose="02020603050405020304" pitchFamily="18" charset="0"/>
            </a:endParaRPr>
          </a:p>
        </p:txBody>
      </p:sp>
      <p:sp>
        <p:nvSpPr>
          <p:cNvPr id="4" name="AutoShape 24" descr="625230611@20102006-2751">
            <a:extLst>
              <a:ext uri="{FF2B5EF4-FFF2-40B4-BE49-F238E27FC236}">
                <a16:creationId xmlns:a16="http://schemas.microsoft.com/office/drawing/2014/main" id="{7349687D-E3D7-499C-8F54-45F80BDDFF3C}"/>
              </a:ext>
            </a:extLst>
          </p:cNvPr>
          <p:cNvSpPr>
            <a:spLocks noChangeAspect="1" noChangeArrowheads="1"/>
          </p:cNvSpPr>
          <p:nvPr/>
        </p:nvSpPr>
        <p:spPr bwMode="auto">
          <a:xfrm>
            <a:off x="5892800" y="3276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5" name="Rectangle 27">
            <a:extLst>
              <a:ext uri="{FF2B5EF4-FFF2-40B4-BE49-F238E27FC236}">
                <a16:creationId xmlns:a16="http://schemas.microsoft.com/office/drawing/2014/main" id="{BBD5A919-128F-4947-85C5-08DB4EBDEAA0}"/>
              </a:ext>
            </a:extLst>
          </p:cNvPr>
          <p:cNvSpPr>
            <a:spLocks noChangeArrowheads="1"/>
          </p:cNvSpPr>
          <p:nvPr/>
        </p:nvSpPr>
        <p:spPr bwMode="auto">
          <a:xfrm>
            <a:off x="6352" y="457200"/>
            <a:ext cx="12185649" cy="107950"/>
          </a:xfrm>
          <a:prstGeom prst="rect">
            <a:avLst/>
          </a:prstGeom>
          <a:gradFill rotWithShape="1">
            <a:gsLst>
              <a:gs pos="0">
                <a:srgbClr val="A2E8A5"/>
              </a:gs>
              <a:gs pos="100000">
                <a:srgbClr val="00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6" name="Rectangle 28">
            <a:extLst>
              <a:ext uri="{FF2B5EF4-FFF2-40B4-BE49-F238E27FC236}">
                <a16:creationId xmlns:a16="http://schemas.microsoft.com/office/drawing/2014/main" id="{D7D1365C-3EAC-4119-8197-0C5973B6416E}"/>
              </a:ext>
            </a:extLst>
          </p:cNvPr>
          <p:cNvSpPr>
            <a:spLocks noChangeArrowheads="1"/>
          </p:cNvSpPr>
          <p:nvPr/>
        </p:nvSpPr>
        <p:spPr bwMode="auto">
          <a:xfrm>
            <a:off x="6352" y="6750050"/>
            <a:ext cx="12185649" cy="107950"/>
          </a:xfrm>
          <a:prstGeom prst="rect">
            <a:avLst/>
          </a:prstGeom>
          <a:gradFill rotWithShape="1">
            <a:gsLst>
              <a:gs pos="0">
                <a:srgbClr val="A2E8A5"/>
              </a:gs>
              <a:gs pos="100000">
                <a:srgbClr val="00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7" name="Rectangle 29">
            <a:extLst>
              <a:ext uri="{FF2B5EF4-FFF2-40B4-BE49-F238E27FC236}">
                <a16:creationId xmlns:a16="http://schemas.microsoft.com/office/drawing/2014/main" id="{6BD970D3-651F-44BC-9E91-07B1CB45C410}"/>
              </a:ext>
            </a:extLst>
          </p:cNvPr>
          <p:cNvSpPr>
            <a:spLocks noChangeArrowheads="1"/>
          </p:cNvSpPr>
          <p:nvPr/>
        </p:nvSpPr>
        <p:spPr bwMode="auto">
          <a:xfrm>
            <a:off x="-23283" y="1700213"/>
            <a:ext cx="4586817" cy="2520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8" name="Rectangle 30">
            <a:extLst>
              <a:ext uri="{FF2B5EF4-FFF2-40B4-BE49-F238E27FC236}">
                <a16:creationId xmlns:a16="http://schemas.microsoft.com/office/drawing/2014/main" id="{C916C168-83E6-4306-BB2F-BF24A763BD36}"/>
              </a:ext>
            </a:extLst>
          </p:cNvPr>
          <p:cNvSpPr>
            <a:spLocks noChangeArrowheads="1"/>
          </p:cNvSpPr>
          <p:nvPr/>
        </p:nvSpPr>
        <p:spPr bwMode="auto">
          <a:xfrm>
            <a:off x="4559301" y="1700213"/>
            <a:ext cx="7632700" cy="2520950"/>
          </a:xfrm>
          <a:prstGeom prst="rect">
            <a:avLst/>
          </a:prstGeom>
          <a:gradFill rotWithShape="1">
            <a:gsLst>
              <a:gs pos="0">
                <a:srgbClr val="008000"/>
              </a:gs>
              <a:gs pos="100000">
                <a:srgbClr val="A9D4A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5141" name="Rectangle 21"/>
          <p:cNvSpPr>
            <a:spLocks noGrp="1" noChangeArrowheads="1"/>
          </p:cNvSpPr>
          <p:nvPr>
            <p:ph type="subTitle" idx="1"/>
          </p:nvPr>
        </p:nvSpPr>
        <p:spPr>
          <a:xfrm>
            <a:off x="7315200" y="4267200"/>
            <a:ext cx="4673600" cy="1752600"/>
          </a:xfrm>
        </p:spPr>
        <p:txBody>
          <a:bodyPr/>
          <a:lstStyle>
            <a:lvl1pPr marL="0" indent="0">
              <a:buFont typeface="Wingdings" pitchFamily="2" charset="2"/>
              <a:buNone/>
              <a:defRPr sz="1700"/>
            </a:lvl1pPr>
          </a:lstStyle>
          <a:p>
            <a:endParaRPr lang="fr-FR" dirty="0"/>
          </a:p>
        </p:txBody>
      </p:sp>
      <p:sp>
        <p:nvSpPr>
          <p:cNvPr id="9" name="Rectangle 17">
            <a:extLst>
              <a:ext uri="{FF2B5EF4-FFF2-40B4-BE49-F238E27FC236}">
                <a16:creationId xmlns:a16="http://schemas.microsoft.com/office/drawing/2014/main" id="{AD0BCA72-433A-4FD8-9334-98C1F53031A5}"/>
              </a:ext>
            </a:extLst>
          </p:cNvPr>
          <p:cNvSpPr>
            <a:spLocks noGrp="1" noChangeArrowheads="1"/>
          </p:cNvSpPr>
          <p:nvPr>
            <p:ph type="dt" sz="half" idx="10"/>
          </p:nvPr>
        </p:nvSpPr>
        <p:spPr>
          <a:xfrm>
            <a:off x="609600" y="6248400"/>
            <a:ext cx="2844800" cy="457200"/>
          </a:xfrm>
          <a:prstGeom prst="rect">
            <a:avLst/>
          </a:prstGeom>
        </p:spPr>
        <p:txBody>
          <a:bodyPr/>
          <a:lstStyle>
            <a:lvl1pPr eaLnBrk="1" hangingPunct="1">
              <a:defRPr/>
            </a:lvl1pPr>
          </a:lstStyle>
          <a:p>
            <a:pPr>
              <a:defRPr/>
            </a:pPr>
            <a:endParaRPr lang="fr-FR"/>
          </a:p>
        </p:txBody>
      </p:sp>
      <p:sp>
        <p:nvSpPr>
          <p:cNvPr id="10" name="Rectangle 18">
            <a:extLst>
              <a:ext uri="{FF2B5EF4-FFF2-40B4-BE49-F238E27FC236}">
                <a16:creationId xmlns:a16="http://schemas.microsoft.com/office/drawing/2014/main" id="{BD8D605C-2B51-4789-986C-CF183375FD16}"/>
              </a:ext>
            </a:extLst>
          </p:cNvPr>
          <p:cNvSpPr>
            <a:spLocks noGrp="1" noChangeArrowheads="1"/>
          </p:cNvSpPr>
          <p:nvPr>
            <p:ph type="ftr" sz="quarter" idx="11"/>
          </p:nvPr>
        </p:nvSpPr>
        <p:spPr>
          <a:xfrm>
            <a:off x="4165600" y="6248400"/>
            <a:ext cx="3860800" cy="457200"/>
          </a:xfrm>
          <a:prstGeom prst="rect">
            <a:avLst/>
          </a:prstGeom>
        </p:spPr>
        <p:txBody>
          <a:bodyPr/>
          <a:lstStyle>
            <a:lvl1pPr eaLnBrk="1" hangingPunct="1">
              <a:defRPr sz="900"/>
            </a:lvl1pPr>
          </a:lstStyle>
          <a:p>
            <a:pPr>
              <a:defRPr/>
            </a:pPr>
            <a:endParaRPr lang="fr-FR"/>
          </a:p>
        </p:txBody>
      </p:sp>
      <p:sp>
        <p:nvSpPr>
          <p:cNvPr id="11" name="Rectangle 19">
            <a:extLst>
              <a:ext uri="{FF2B5EF4-FFF2-40B4-BE49-F238E27FC236}">
                <a16:creationId xmlns:a16="http://schemas.microsoft.com/office/drawing/2014/main" id="{BE9EE6EC-77C8-4B36-92DE-B6C801496E2C}"/>
              </a:ext>
            </a:extLst>
          </p:cNvPr>
          <p:cNvSpPr>
            <a:spLocks noGrp="1" noChangeArrowheads="1"/>
          </p:cNvSpPr>
          <p:nvPr>
            <p:ph type="sldNum" sz="quarter" idx="12"/>
          </p:nvPr>
        </p:nvSpPr>
        <p:spPr>
          <a:xfrm>
            <a:off x="8737600" y="6248400"/>
            <a:ext cx="2844800" cy="457200"/>
          </a:xfrm>
          <a:prstGeom prst="rect">
            <a:avLst/>
          </a:prstGeom>
        </p:spPr>
        <p:txBody>
          <a:bodyPr/>
          <a:lstStyle>
            <a:lvl1pPr eaLnBrk="1" hangingPunct="1">
              <a:defRPr sz="900"/>
            </a:lvl1pPr>
          </a:lstStyle>
          <a:p>
            <a:pPr>
              <a:defRPr/>
            </a:pPr>
            <a:fld id="{3C047E4A-C853-4B74-83D4-2BBF8A24D1DD}" type="slidenum">
              <a:rPr lang="fr-FR"/>
              <a:pPr>
                <a:defRPr/>
              </a:pPr>
              <a:t>‹N°›</a:t>
            </a:fld>
            <a:endParaRPr lang="fr-FR"/>
          </a:p>
        </p:txBody>
      </p:sp>
    </p:spTree>
    <p:extLst>
      <p:ext uri="{BB962C8B-B14F-4D97-AF65-F5344CB8AC3E}">
        <p14:creationId xmlns:p14="http://schemas.microsoft.com/office/powerpoint/2010/main" val="2563202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1pPr>
              <a:defRPr sz="1800"/>
            </a:lvl1pPr>
            <a:lvl2pPr>
              <a:defRPr sz="1600"/>
            </a:lvl2pPr>
            <a:lvl3pPr>
              <a:defRPr sz="1600"/>
            </a:lvl3pPr>
            <a:lvl4pPr>
              <a:defRPr sz="16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2">
            <a:extLst>
              <a:ext uri="{FF2B5EF4-FFF2-40B4-BE49-F238E27FC236}">
                <a16:creationId xmlns:a16="http://schemas.microsoft.com/office/drawing/2014/main" id="{B6C0409D-8320-4ABB-9EE7-77A757EE2484}"/>
              </a:ext>
            </a:extLst>
          </p:cNvPr>
          <p:cNvSpPr>
            <a:spLocks noGrp="1" noChangeArrowheads="1"/>
          </p:cNvSpPr>
          <p:nvPr>
            <p:ph type="ftr" sz="quarter" idx="10"/>
          </p:nvPr>
        </p:nvSpPr>
        <p:spPr>
          <a:xfrm>
            <a:off x="4165600" y="6248400"/>
            <a:ext cx="3860800" cy="457200"/>
          </a:xfrm>
          <a:prstGeom prst="rect">
            <a:avLst/>
          </a:prstGeom>
        </p:spPr>
        <p:txBody>
          <a:bodyPr/>
          <a:lstStyle>
            <a:lvl1pPr eaLnBrk="1" hangingPunct="1">
              <a:defRPr/>
            </a:lvl1pPr>
          </a:lstStyle>
          <a:p>
            <a:pPr>
              <a:defRPr/>
            </a:pPr>
            <a:endParaRPr lang="fr-FR"/>
          </a:p>
        </p:txBody>
      </p:sp>
      <p:sp>
        <p:nvSpPr>
          <p:cNvPr id="5" name="Rectangle 3">
            <a:extLst>
              <a:ext uri="{FF2B5EF4-FFF2-40B4-BE49-F238E27FC236}">
                <a16:creationId xmlns:a16="http://schemas.microsoft.com/office/drawing/2014/main" id="{95B25D13-22B6-4889-A0B6-4496D27D821B}"/>
              </a:ext>
            </a:extLst>
          </p:cNvPr>
          <p:cNvSpPr>
            <a:spLocks noGrp="1" noChangeArrowheads="1"/>
          </p:cNvSpPr>
          <p:nvPr>
            <p:ph type="sldNum" sz="quarter" idx="11"/>
          </p:nvPr>
        </p:nvSpPr>
        <p:spPr>
          <a:xfrm>
            <a:off x="8737600" y="6248400"/>
            <a:ext cx="2844800" cy="457200"/>
          </a:xfrm>
          <a:prstGeom prst="rect">
            <a:avLst/>
          </a:prstGeom>
        </p:spPr>
        <p:txBody>
          <a:bodyPr/>
          <a:lstStyle>
            <a:lvl1pPr eaLnBrk="1" hangingPunct="1">
              <a:defRPr/>
            </a:lvl1pPr>
          </a:lstStyle>
          <a:p>
            <a:pPr>
              <a:defRPr/>
            </a:pPr>
            <a:fld id="{90061F76-455D-4E5D-B761-49BF1CC33947}" type="slidenum">
              <a:rPr lang="fr-FR"/>
              <a:pPr>
                <a:defRPr/>
              </a:pPr>
              <a:t>‹N°›</a:t>
            </a:fld>
            <a:endParaRPr lang="fr-FR"/>
          </a:p>
        </p:txBody>
      </p:sp>
      <p:sp>
        <p:nvSpPr>
          <p:cNvPr id="6" name="Rectangle 15">
            <a:extLst>
              <a:ext uri="{FF2B5EF4-FFF2-40B4-BE49-F238E27FC236}">
                <a16:creationId xmlns:a16="http://schemas.microsoft.com/office/drawing/2014/main" id="{B5BEBD1B-7F3C-4665-AF83-4C81CF0C1DA9}"/>
              </a:ext>
            </a:extLst>
          </p:cNvPr>
          <p:cNvSpPr>
            <a:spLocks noGrp="1" noChangeArrowheads="1"/>
          </p:cNvSpPr>
          <p:nvPr>
            <p:ph type="dt" sz="half" idx="12"/>
          </p:nvPr>
        </p:nvSpPr>
        <p:spPr>
          <a:xfrm>
            <a:off x="609600" y="6245225"/>
            <a:ext cx="2844800" cy="476250"/>
          </a:xfrm>
          <a:prstGeom prst="rect">
            <a:avLst/>
          </a:prstGeom>
        </p:spPr>
        <p:txBody>
          <a:bodyPr/>
          <a:lstStyle>
            <a:lvl1pPr eaLnBrk="1" hangingPunct="1">
              <a:defRPr/>
            </a:lvl1pPr>
          </a:lstStyle>
          <a:p>
            <a:pPr>
              <a:defRPr/>
            </a:pPr>
            <a:endParaRPr lang="fr-FR"/>
          </a:p>
        </p:txBody>
      </p:sp>
    </p:spTree>
    <p:extLst>
      <p:ext uri="{BB962C8B-B14F-4D97-AF65-F5344CB8AC3E}">
        <p14:creationId xmlns:p14="http://schemas.microsoft.com/office/powerpoint/2010/main" val="2471409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457201"/>
            <a:ext cx="10972800" cy="955675"/>
          </a:xfrm>
        </p:spPr>
        <p:txBody>
          <a:bodyPr/>
          <a:lstStyle/>
          <a:p>
            <a:r>
              <a:rPr lang="fr-FR"/>
              <a:t>Cliquez pour modifier le style du titre</a:t>
            </a:r>
          </a:p>
        </p:txBody>
      </p:sp>
      <p:sp>
        <p:nvSpPr>
          <p:cNvPr id="3" name="Espace réservé du texte 2"/>
          <p:cNvSpPr>
            <a:spLocks noGrp="1"/>
          </p:cNvSpPr>
          <p:nvPr>
            <p:ph type="body" sz="half" idx="1"/>
          </p:nvPr>
        </p:nvSpPr>
        <p:spPr>
          <a:xfrm>
            <a:off x="609600" y="1557338"/>
            <a:ext cx="5384800" cy="4310062"/>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557338"/>
            <a:ext cx="5384800" cy="43100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a:extLst>
              <a:ext uri="{FF2B5EF4-FFF2-40B4-BE49-F238E27FC236}">
                <a16:creationId xmlns:a16="http://schemas.microsoft.com/office/drawing/2014/main" id="{89C41956-3007-453C-AF69-D66D1ACACC11}"/>
              </a:ext>
            </a:extLst>
          </p:cNvPr>
          <p:cNvSpPr>
            <a:spLocks noGrp="1" noChangeArrowheads="1"/>
          </p:cNvSpPr>
          <p:nvPr>
            <p:ph type="ftr" sz="quarter" idx="10"/>
          </p:nvPr>
        </p:nvSpPr>
        <p:spPr>
          <a:xfrm>
            <a:off x="4165600" y="6248400"/>
            <a:ext cx="3860800" cy="457200"/>
          </a:xfrm>
          <a:prstGeom prst="rect">
            <a:avLst/>
          </a:prstGeom>
        </p:spPr>
        <p:txBody>
          <a:bodyPr/>
          <a:lstStyle>
            <a:lvl1pPr eaLnBrk="1" hangingPunct="1">
              <a:defRPr/>
            </a:lvl1pPr>
          </a:lstStyle>
          <a:p>
            <a:pPr>
              <a:defRPr/>
            </a:pPr>
            <a:endParaRPr lang="fr-FR"/>
          </a:p>
        </p:txBody>
      </p:sp>
      <p:sp>
        <p:nvSpPr>
          <p:cNvPr id="6" name="Rectangle 3">
            <a:extLst>
              <a:ext uri="{FF2B5EF4-FFF2-40B4-BE49-F238E27FC236}">
                <a16:creationId xmlns:a16="http://schemas.microsoft.com/office/drawing/2014/main" id="{034EF6B8-A774-4722-B6FF-942F76DC8D46}"/>
              </a:ext>
            </a:extLst>
          </p:cNvPr>
          <p:cNvSpPr>
            <a:spLocks noGrp="1" noChangeArrowheads="1"/>
          </p:cNvSpPr>
          <p:nvPr>
            <p:ph type="sldNum" sz="quarter" idx="11"/>
          </p:nvPr>
        </p:nvSpPr>
        <p:spPr>
          <a:xfrm>
            <a:off x="8737600" y="6248400"/>
            <a:ext cx="2844800" cy="457200"/>
          </a:xfrm>
          <a:prstGeom prst="rect">
            <a:avLst/>
          </a:prstGeom>
        </p:spPr>
        <p:txBody>
          <a:bodyPr/>
          <a:lstStyle>
            <a:lvl1pPr eaLnBrk="1" hangingPunct="1">
              <a:defRPr/>
            </a:lvl1pPr>
          </a:lstStyle>
          <a:p>
            <a:pPr>
              <a:defRPr/>
            </a:pPr>
            <a:fld id="{74D692FE-E2B4-4FD7-A99A-B137AD6B4CB1}" type="slidenum">
              <a:rPr lang="fr-FR"/>
              <a:pPr>
                <a:defRPr/>
              </a:pPr>
              <a:t>‹N°›</a:t>
            </a:fld>
            <a:endParaRPr lang="fr-FR"/>
          </a:p>
        </p:txBody>
      </p:sp>
      <p:sp>
        <p:nvSpPr>
          <p:cNvPr id="7" name="Rectangle 15">
            <a:extLst>
              <a:ext uri="{FF2B5EF4-FFF2-40B4-BE49-F238E27FC236}">
                <a16:creationId xmlns:a16="http://schemas.microsoft.com/office/drawing/2014/main" id="{4F293667-E584-4CEB-B3C1-1147E827529F}"/>
              </a:ext>
            </a:extLst>
          </p:cNvPr>
          <p:cNvSpPr>
            <a:spLocks noGrp="1" noChangeArrowheads="1"/>
          </p:cNvSpPr>
          <p:nvPr>
            <p:ph type="dt" sz="half" idx="12"/>
          </p:nvPr>
        </p:nvSpPr>
        <p:spPr>
          <a:xfrm>
            <a:off x="609600" y="6245225"/>
            <a:ext cx="2844800" cy="476250"/>
          </a:xfrm>
          <a:prstGeom prst="rect">
            <a:avLst/>
          </a:prstGeom>
        </p:spPr>
        <p:txBody>
          <a:bodyPr/>
          <a:lstStyle>
            <a:lvl1pPr eaLnBrk="1" hangingPunct="1">
              <a:defRPr/>
            </a:lvl1pPr>
          </a:lstStyle>
          <a:p>
            <a:pPr>
              <a:defRPr/>
            </a:pPr>
            <a:endParaRPr lang="fr-FR"/>
          </a:p>
        </p:txBody>
      </p:sp>
    </p:spTree>
    <p:extLst>
      <p:ext uri="{BB962C8B-B14F-4D97-AF65-F5344CB8AC3E}">
        <p14:creationId xmlns:p14="http://schemas.microsoft.com/office/powerpoint/2010/main" val="588113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0F1FE"/>
            </a:gs>
            <a:gs pos="50000">
              <a:schemeClr val="bg1"/>
            </a:gs>
            <a:gs pos="100000">
              <a:srgbClr val="F0F1FE"/>
            </a:gs>
          </a:gsLst>
          <a:lin ang="5400000" scaled="1"/>
        </a:gradFill>
        <a:effectLst/>
      </p:bgPr>
    </p:bg>
    <p:spTree>
      <p:nvGrpSpPr>
        <p:cNvPr id="1" name=""/>
        <p:cNvGrpSpPr/>
        <p:nvPr/>
      </p:nvGrpSpPr>
      <p:grpSpPr>
        <a:xfrm>
          <a:off x="0" y="0"/>
          <a:ext cx="0" cy="0"/>
          <a:chOff x="0" y="0"/>
          <a:chExt cx="0" cy="0"/>
        </a:xfrm>
      </p:grpSpPr>
      <p:sp>
        <p:nvSpPr>
          <p:cNvPr id="1026" name="Rectangle 27">
            <a:extLst>
              <a:ext uri="{FF2B5EF4-FFF2-40B4-BE49-F238E27FC236}">
                <a16:creationId xmlns:a16="http://schemas.microsoft.com/office/drawing/2014/main" id="{EBCB9D49-A873-4CF8-A892-BE0697626D0B}"/>
              </a:ext>
            </a:extLst>
          </p:cNvPr>
          <p:cNvSpPr>
            <a:spLocks noChangeArrowheads="1"/>
          </p:cNvSpPr>
          <p:nvPr/>
        </p:nvSpPr>
        <p:spPr bwMode="auto">
          <a:xfrm>
            <a:off x="0" y="0"/>
            <a:ext cx="12192000" cy="4572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1029" name="Rectangle 19">
            <a:extLst>
              <a:ext uri="{FF2B5EF4-FFF2-40B4-BE49-F238E27FC236}">
                <a16:creationId xmlns:a16="http://schemas.microsoft.com/office/drawing/2014/main" id="{DFB69FDC-6479-4A4C-B731-BD993C7CDC4B}"/>
              </a:ext>
            </a:extLst>
          </p:cNvPr>
          <p:cNvSpPr>
            <a:spLocks noChangeArrowheads="1"/>
          </p:cNvSpPr>
          <p:nvPr/>
        </p:nvSpPr>
        <p:spPr bwMode="auto">
          <a:xfrm>
            <a:off x="4271434" y="0"/>
            <a:ext cx="7920567" cy="457200"/>
          </a:xfrm>
          <a:prstGeom prst="rect">
            <a:avLst/>
          </a:prstGeom>
          <a:gradFill rotWithShape="1">
            <a:gsLst>
              <a:gs pos="0">
                <a:srgbClr val="339966"/>
              </a:gs>
              <a:gs pos="100000">
                <a:srgbClr val="ADD6C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p>
        </p:txBody>
      </p:sp>
      <p:sp>
        <p:nvSpPr>
          <p:cNvPr id="1028" name="Rectangle 14">
            <a:extLst>
              <a:ext uri="{FF2B5EF4-FFF2-40B4-BE49-F238E27FC236}">
                <a16:creationId xmlns:a16="http://schemas.microsoft.com/office/drawing/2014/main" id="{7D596892-6881-4ABD-BD48-2879A6F3E715}"/>
              </a:ext>
            </a:extLst>
          </p:cNvPr>
          <p:cNvSpPr>
            <a:spLocks noGrp="1" noChangeArrowheads="1"/>
          </p:cNvSpPr>
          <p:nvPr>
            <p:ph type="body" idx="1"/>
          </p:nvPr>
        </p:nvSpPr>
        <p:spPr bwMode="auto">
          <a:xfrm>
            <a:off x="334434" y="620688"/>
            <a:ext cx="11523133" cy="60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2" name="Rectangle 17">
            <a:extLst>
              <a:ext uri="{FF2B5EF4-FFF2-40B4-BE49-F238E27FC236}">
                <a16:creationId xmlns:a16="http://schemas.microsoft.com/office/drawing/2014/main" id="{8394A19B-3979-497B-A654-22F34B53B86E}"/>
              </a:ext>
            </a:extLst>
          </p:cNvPr>
          <p:cNvSpPr>
            <a:spLocks noGrp="1" noChangeArrowheads="1"/>
          </p:cNvSpPr>
          <p:nvPr>
            <p:ph type="title"/>
          </p:nvPr>
        </p:nvSpPr>
        <p:spPr bwMode="auto">
          <a:xfrm>
            <a:off x="6351" y="0"/>
            <a:ext cx="1097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Cliquez pour modifier le style du titre</a:t>
            </a:r>
          </a:p>
        </p:txBody>
      </p:sp>
      <p:sp>
        <p:nvSpPr>
          <p:cNvPr id="1037" name="Text Box 14">
            <a:extLst>
              <a:ext uri="{FF2B5EF4-FFF2-40B4-BE49-F238E27FC236}">
                <a16:creationId xmlns:a16="http://schemas.microsoft.com/office/drawing/2014/main" id="{78A253DB-58B4-44AD-898C-2E733DD92055}"/>
              </a:ext>
            </a:extLst>
          </p:cNvPr>
          <p:cNvSpPr txBox="1">
            <a:spLocks noChangeArrowheads="1"/>
          </p:cNvSpPr>
          <p:nvPr userDrawn="1"/>
        </p:nvSpPr>
        <p:spPr bwMode="auto">
          <a:xfrm>
            <a:off x="10512491" y="84139"/>
            <a:ext cx="16181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fr-FR" sz="1200" dirty="0" err="1">
                <a:solidFill>
                  <a:schemeClr val="accent6">
                    <a:lumMod val="75000"/>
                  </a:schemeClr>
                </a:solidFill>
                <a:latin typeface="Calibri" pitchFamily="34" charset="0"/>
              </a:rPr>
              <a:t>EoE</a:t>
            </a:r>
            <a:r>
              <a:rPr lang="fr-FR" sz="1200" dirty="0">
                <a:solidFill>
                  <a:schemeClr val="accent6">
                    <a:lumMod val="75000"/>
                  </a:schemeClr>
                </a:solidFill>
                <a:latin typeface="Calibri" pitchFamily="34" charset="0"/>
              </a:rPr>
              <a:t>/XT/AS/2023</a:t>
            </a: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Lst>
  <p:txStyles>
    <p:titleStyle>
      <a:lvl1pPr algn="l" rtl="0" eaLnBrk="0" fontAlgn="base" hangingPunct="0">
        <a:spcBef>
          <a:spcPct val="0"/>
        </a:spcBef>
        <a:spcAft>
          <a:spcPct val="0"/>
        </a:spcAft>
        <a:defRPr sz="2000" b="1">
          <a:solidFill>
            <a:schemeClr val="accent6">
              <a:lumMod val="20000"/>
              <a:lumOff val="80000"/>
            </a:schemeClr>
          </a:solidFill>
          <a:latin typeface="Source Sans Pro" panose="020B0503030403020204" pitchFamily="34" charset="0"/>
          <a:ea typeface="+mj-ea"/>
          <a:cs typeface="+mj-cs"/>
        </a:defRPr>
      </a:lvl1pPr>
      <a:lvl2pPr algn="l" rtl="0" eaLnBrk="0" fontAlgn="base" hangingPunct="0">
        <a:spcBef>
          <a:spcPct val="0"/>
        </a:spcBef>
        <a:spcAft>
          <a:spcPct val="0"/>
        </a:spcAft>
        <a:defRPr sz="2000" b="1">
          <a:solidFill>
            <a:schemeClr val="bg1"/>
          </a:solidFill>
          <a:latin typeface="Calibri" pitchFamily="34" charset="0"/>
        </a:defRPr>
      </a:lvl2pPr>
      <a:lvl3pPr algn="l" rtl="0" eaLnBrk="0" fontAlgn="base" hangingPunct="0">
        <a:spcBef>
          <a:spcPct val="0"/>
        </a:spcBef>
        <a:spcAft>
          <a:spcPct val="0"/>
        </a:spcAft>
        <a:defRPr sz="2000" b="1">
          <a:solidFill>
            <a:schemeClr val="bg1"/>
          </a:solidFill>
          <a:latin typeface="Calibri" pitchFamily="34" charset="0"/>
        </a:defRPr>
      </a:lvl3pPr>
      <a:lvl4pPr algn="l" rtl="0" eaLnBrk="0" fontAlgn="base" hangingPunct="0">
        <a:spcBef>
          <a:spcPct val="0"/>
        </a:spcBef>
        <a:spcAft>
          <a:spcPct val="0"/>
        </a:spcAft>
        <a:defRPr sz="2000" b="1">
          <a:solidFill>
            <a:schemeClr val="bg1"/>
          </a:solidFill>
          <a:latin typeface="Calibri" pitchFamily="34" charset="0"/>
        </a:defRPr>
      </a:lvl4pPr>
      <a:lvl5pPr algn="l" rtl="0" eaLnBrk="0" fontAlgn="base" hangingPunct="0">
        <a:spcBef>
          <a:spcPct val="0"/>
        </a:spcBef>
        <a:spcAft>
          <a:spcPct val="0"/>
        </a:spcAft>
        <a:defRPr sz="2000" b="1">
          <a:solidFill>
            <a:schemeClr val="bg1"/>
          </a:solidFill>
          <a:latin typeface="Calibri" pitchFamily="34"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1800">
          <a:solidFill>
            <a:schemeClr val="accent6">
              <a:lumMod val="50000"/>
            </a:schemeClr>
          </a:solidFill>
          <a:latin typeface="Source Sans Pro" panose="020B0503030403020204" pitchFamily="34" charset="0"/>
          <a:ea typeface="Source Sans Pro" panose="020B0503030403020204" pitchFamily="34" charset="0"/>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1600">
          <a:solidFill>
            <a:schemeClr val="accent6">
              <a:lumMod val="50000"/>
            </a:schemeClr>
          </a:solidFill>
          <a:latin typeface="Source Sans Pro" panose="020B0503030403020204" pitchFamily="34" charset="0"/>
          <a:ea typeface="Source Sans Pro" panose="020B0503030403020204" pitchFamily="34"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1600">
          <a:solidFill>
            <a:schemeClr val="accent6">
              <a:lumMod val="50000"/>
            </a:schemeClr>
          </a:solidFill>
          <a:latin typeface="Source Sans Pro" panose="020B0503030403020204" pitchFamily="34" charset="0"/>
          <a:ea typeface="Source Sans Pro" panose="020B0503030403020204"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1600">
          <a:solidFill>
            <a:schemeClr val="accent6">
              <a:lumMod val="50000"/>
            </a:schemeClr>
          </a:solidFill>
          <a:latin typeface="Source Sans Pro" panose="020B0503030403020204" pitchFamily="34" charset="0"/>
          <a:ea typeface="Source Sans Pro" panose="020B0503030403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1600">
          <a:solidFill>
            <a:schemeClr val="accent6">
              <a:lumMod val="50000"/>
            </a:schemeClr>
          </a:solidFill>
          <a:latin typeface="Source Sans Pro" panose="020B0503030403020204" pitchFamily="34" charset="0"/>
          <a:ea typeface="Source Sans Pro" panose="020B0503030403020204" pitchFamily="34" charset="0"/>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issa.saumtally@sciencespo.fr" TargetMode="External"/><Relationship Id="rId2" Type="http://schemas.openxmlformats.org/officeDocument/2006/relationships/hyperlink" Target="mailto:xavier.timbeau@sciencespo.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11/relationships/webextension" Target="../webextensions/webextension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11/relationships/webextension" Target="../webextensions/webextension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github.com/kjhealy/england_gdp_long" TargetMode="Externa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70.png"/><Relationship Id="rId7" Type="http://schemas.openxmlformats.org/officeDocument/2006/relationships/image" Target="../media/image47.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upload.wikimedia.org/wikipedia/commons/thumb/e/e6/Thomas_Malthus.jpg/200px-Thomas_Malthus.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upload.wikimedia.org/wikipedia/en/8/8d/David_ricardo.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200.png"/><Relationship Id="rId12"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8.png"/><Relationship Id="rId17"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5" Type="http://schemas.openxmlformats.org/officeDocument/2006/relationships/image" Target="../media/image26.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4.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2E44551-39E3-4596-BEB3-B29E8929A305}"/>
              </a:ext>
            </a:extLst>
          </p:cNvPr>
          <p:cNvSpPr>
            <a:spLocks noGrp="1" noChangeArrowheads="1"/>
          </p:cNvSpPr>
          <p:nvPr>
            <p:ph type="subTitle" idx="1"/>
          </p:nvPr>
        </p:nvSpPr>
        <p:spPr/>
        <p:txBody>
          <a:bodyPr/>
          <a:lstStyle/>
          <a:p>
            <a:endParaRPr lang="fr-FR" altLang="fr-FR" dirty="0"/>
          </a:p>
          <a:p>
            <a:pPr algn="r"/>
            <a:r>
              <a:rPr lang="es-ES" dirty="0">
                <a:sym typeface="Arial"/>
              </a:rPr>
              <a:t>Xavier Timbeau</a:t>
            </a:r>
            <a:endParaRPr lang="es-ES" dirty="0"/>
          </a:p>
          <a:p>
            <a:pPr algn="r"/>
            <a:r>
              <a:rPr lang="es-ES" dirty="0">
                <a:sym typeface="Arial"/>
                <a:hlinkClick r:id="rId2"/>
              </a:rPr>
              <a:t>xavier.timbeau@sciencespo.fr</a:t>
            </a:r>
            <a:endParaRPr lang="es-ES" dirty="0">
              <a:sym typeface="Arial"/>
            </a:endParaRPr>
          </a:p>
          <a:p>
            <a:pPr algn="r"/>
            <a:r>
              <a:rPr lang="es-ES" dirty="0" err="1">
                <a:sym typeface="Arial"/>
              </a:rPr>
              <a:t>Anissa</a:t>
            </a:r>
            <a:r>
              <a:rPr lang="es-ES" dirty="0">
                <a:sym typeface="Arial"/>
              </a:rPr>
              <a:t> </a:t>
            </a:r>
            <a:r>
              <a:rPr lang="es-ES" dirty="0" err="1">
                <a:sym typeface="Arial"/>
              </a:rPr>
              <a:t>Saumtally</a:t>
            </a:r>
            <a:endParaRPr lang="es-ES" dirty="0">
              <a:sym typeface="Arial"/>
            </a:endParaRPr>
          </a:p>
          <a:p>
            <a:pPr algn="r"/>
            <a:r>
              <a:rPr lang="es-ES" dirty="0">
                <a:sym typeface="Arial"/>
                <a:hlinkClick r:id="rId3"/>
              </a:rPr>
              <a:t>anissa.saumtally@sciencespo.fr</a:t>
            </a:r>
            <a:endParaRPr lang="es-ES" dirty="0">
              <a:sym typeface="Arial"/>
            </a:endParaRPr>
          </a:p>
        </p:txBody>
      </p:sp>
      <p:sp>
        <p:nvSpPr>
          <p:cNvPr id="14338" name="Rectangle 2">
            <a:extLst>
              <a:ext uri="{FF2B5EF4-FFF2-40B4-BE49-F238E27FC236}">
                <a16:creationId xmlns:a16="http://schemas.microsoft.com/office/drawing/2014/main" id="{4C25A6EE-5401-42C8-8389-2E1D1390ECB2}"/>
              </a:ext>
            </a:extLst>
          </p:cNvPr>
          <p:cNvSpPr>
            <a:spLocks noGrp="1" noChangeArrowheads="1"/>
          </p:cNvSpPr>
          <p:nvPr>
            <p:ph type="ctrTitle" idx="4294967295"/>
          </p:nvPr>
        </p:nvSpPr>
        <p:spPr>
          <a:xfrm>
            <a:off x="0" y="1773238"/>
            <a:ext cx="8064500" cy="2303462"/>
          </a:xfrm>
          <a:noFill/>
        </p:spPr>
        <p:txBody>
          <a:bodyPr/>
          <a:lstStyle/>
          <a:p>
            <a:r>
              <a:rPr lang="fr-FR" altLang="fr-FR" sz="2500" dirty="0"/>
              <a:t>S1. Economics of </a:t>
            </a:r>
            <a:r>
              <a:rPr lang="fr-FR" altLang="fr-FR" sz="2500" dirty="0" err="1"/>
              <a:t>Environment</a:t>
            </a:r>
            <a:r>
              <a:rPr lang="fr-FR" altLang="fr-FR" sz="2500" dirty="0"/>
              <a:t> : the Age of </a:t>
            </a:r>
            <a:r>
              <a:rPr lang="fr-FR" altLang="fr-FR" sz="2500" dirty="0" err="1"/>
              <a:t>Constraints</a:t>
            </a:r>
            <a:br>
              <a:rPr lang="fr-FR" altLang="fr-FR" dirty="0"/>
            </a:br>
            <a:r>
              <a:rPr lang="fr-FR" altLang="fr-FR" sz="2500" dirty="0" err="1"/>
              <a:t>Malthus&amp;Co</a:t>
            </a:r>
            <a:endParaRPr lang="fr-FR" altLang="fr-F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E55B-8CF5-4F88-B2F3-B7E89627F57F}"/>
              </a:ext>
            </a:extLst>
          </p:cNvPr>
          <p:cNvSpPr>
            <a:spLocks noGrp="1"/>
          </p:cNvSpPr>
          <p:nvPr>
            <p:ph type="title"/>
          </p:nvPr>
        </p:nvSpPr>
        <p:spPr/>
        <p:txBody>
          <a:bodyPr/>
          <a:lstStyle/>
          <a:p>
            <a:r>
              <a:rPr lang="fr-FR" dirty="0"/>
              <a:t>Are </a:t>
            </a:r>
            <a:r>
              <a:rPr lang="fr-FR" dirty="0" err="1"/>
              <a:t>you</a:t>
            </a:r>
            <a:r>
              <a:rPr lang="fr-FR" dirty="0"/>
              <a:t> </a:t>
            </a:r>
            <a:r>
              <a:rPr lang="fr-FR"/>
              <a:t>malthusian</a:t>
            </a:r>
            <a:r>
              <a:rPr lang="fr-FR" dirty="0"/>
              <a:t> ?</a:t>
            </a:r>
          </a:p>
        </p:txBody>
      </p:sp>
      <p:pic>
        <p:nvPicPr>
          <p:cNvPr id="1026" name="Picture 2" descr="Image result for cartoon malthus">
            <a:extLst>
              <a:ext uri="{FF2B5EF4-FFF2-40B4-BE49-F238E27FC236}">
                <a16:creationId xmlns:a16="http://schemas.microsoft.com/office/drawing/2014/main" id="{8A8CF8E2-8024-4DE6-8D71-C1082609E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5" y="620688"/>
            <a:ext cx="5519674" cy="38196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title="Wooclap - Make learning awesome">
                <a:extLst>
                  <a:ext uri="{FF2B5EF4-FFF2-40B4-BE49-F238E27FC236}">
                    <a16:creationId xmlns:a16="http://schemas.microsoft.com/office/drawing/2014/main" id="{F69B6EFF-E340-D2C7-C1C2-D3B43CE1491E}"/>
                  </a:ext>
                </a:extLst>
              </p:cNvPr>
              <p:cNvGraphicFramePr>
                <a:graphicFrameLocks noGrp="1"/>
              </p:cNvGraphicFramePr>
              <p:nvPr>
                <p:extLst>
                  <p:ext uri="{D42A27DB-BD31-4B8C-83A1-F6EECF244321}">
                    <p14:modId xmlns:p14="http://schemas.microsoft.com/office/powerpoint/2010/main" val="2230992883"/>
                  </p:ext>
                </p:extLst>
              </p:nvPr>
            </p:nvGraphicFramePr>
            <p:xfrm>
              <a:off x="6384032" y="620688"/>
              <a:ext cx="5571926" cy="6146799"/>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title="Wooclap - Make learning awesome">
                <a:extLst>
                  <a:ext uri="{FF2B5EF4-FFF2-40B4-BE49-F238E27FC236}">
                    <a16:creationId xmlns:a16="http://schemas.microsoft.com/office/drawing/2014/main" id="{F69B6EFF-E340-D2C7-C1C2-D3B43CE1491E}"/>
                  </a:ext>
                </a:extLst>
              </p:cNvPr>
              <p:cNvPicPr>
                <a:picLocks noGrp="1" noRot="1" noChangeAspect="1" noMove="1" noResize="1" noEditPoints="1" noAdjustHandles="1" noChangeArrowheads="1" noChangeShapeType="1"/>
              </p:cNvPicPr>
              <p:nvPr/>
            </p:nvPicPr>
            <p:blipFill>
              <a:blip r:embed="rId4"/>
              <a:stretch>
                <a:fillRect/>
              </a:stretch>
            </p:blipFill>
            <p:spPr>
              <a:xfrm>
                <a:off x="6384032" y="620688"/>
                <a:ext cx="5571926" cy="6146799"/>
              </a:xfrm>
              <a:prstGeom prst="rect">
                <a:avLst/>
              </a:prstGeom>
            </p:spPr>
          </p:pic>
        </mc:Fallback>
      </mc:AlternateContent>
      <p:pic>
        <p:nvPicPr>
          <p:cNvPr id="9" name="Picture 8">
            <a:extLst>
              <a:ext uri="{FF2B5EF4-FFF2-40B4-BE49-F238E27FC236}">
                <a16:creationId xmlns:a16="http://schemas.microsoft.com/office/drawing/2014/main" id="{5B4D8AB4-41AC-E92E-36A6-3BF3F4AEE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37" y="4259915"/>
            <a:ext cx="2605616" cy="2598085"/>
          </a:xfrm>
          <a:prstGeom prst="rect">
            <a:avLst/>
          </a:prstGeom>
        </p:spPr>
      </p:pic>
    </p:spTree>
    <p:extLst>
      <p:ext uri="{BB962C8B-B14F-4D97-AF65-F5344CB8AC3E}">
        <p14:creationId xmlns:p14="http://schemas.microsoft.com/office/powerpoint/2010/main" val="6857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E8EFE-C869-4ED1-96E7-F660CCD5F829}"/>
              </a:ext>
            </a:extLst>
          </p:cNvPr>
          <p:cNvSpPr>
            <a:spLocks noGrp="1"/>
          </p:cNvSpPr>
          <p:nvPr>
            <p:ph type="title"/>
          </p:nvPr>
        </p:nvSpPr>
        <p:spPr/>
        <p:txBody>
          <a:bodyPr/>
          <a:lstStyle/>
          <a:p>
            <a:r>
              <a:rPr lang="fr-FR" dirty="0"/>
              <a:t>Inequality and level of development</a:t>
            </a:r>
          </a:p>
        </p:txBody>
      </p:sp>
      <p:pic>
        <p:nvPicPr>
          <p:cNvPr id="4" name="Image 3">
            <a:extLst>
              <a:ext uri="{FF2B5EF4-FFF2-40B4-BE49-F238E27FC236}">
                <a16:creationId xmlns:a16="http://schemas.microsoft.com/office/drawing/2014/main" id="{0E4C7752-0B72-4267-AA09-24E31D40A644}"/>
              </a:ext>
            </a:extLst>
          </p:cNvPr>
          <p:cNvPicPr>
            <a:picLocks noChangeAspect="1"/>
          </p:cNvPicPr>
          <p:nvPr/>
        </p:nvPicPr>
        <p:blipFill>
          <a:blip r:embed="rId2"/>
          <a:stretch>
            <a:fillRect/>
          </a:stretch>
        </p:blipFill>
        <p:spPr>
          <a:xfrm>
            <a:off x="1774825" y="692698"/>
            <a:ext cx="6491064" cy="5544615"/>
          </a:xfrm>
          <a:prstGeom prst="rect">
            <a:avLst/>
          </a:prstGeom>
        </p:spPr>
      </p:pic>
      <p:sp>
        <p:nvSpPr>
          <p:cNvPr id="5" name="Rectangle 4">
            <a:extLst>
              <a:ext uri="{FF2B5EF4-FFF2-40B4-BE49-F238E27FC236}">
                <a16:creationId xmlns:a16="http://schemas.microsoft.com/office/drawing/2014/main" id="{E4D2C9B8-DD5D-4020-9D84-DBDDC86558E5}"/>
              </a:ext>
            </a:extLst>
          </p:cNvPr>
          <p:cNvSpPr/>
          <p:nvPr/>
        </p:nvSpPr>
        <p:spPr>
          <a:xfrm>
            <a:off x="1919536" y="6258055"/>
            <a:ext cx="4572000" cy="461665"/>
          </a:xfrm>
          <a:prstGeom prst="rect">
            <a:avLst/>
          </a:prstGeom>
        </p:spPr>
        <p:txBody>
          <a:bodyPr>
            <a:spAutoFit/>
          </a:bodyPr>
          <a:lstStyle/>
          <a:p>
            <a:pPr>
              <a:spcBef>
                <a:spcPts val="0"/>
              </a:spcBef>
              <a:spcAft>
                <a:spcPts val="0"/>
              </a:spcAft>
            </a:pPr>
            <a:r>
              <a:rPr lang="fr-FR" sz="1200" dirty="0">
                <a:solidFill>
                  <a:schemeClr val="accent5"/>
                </a:solidFill>
                <a:latin typeface="Calibri" panose="020F0502020204030204" pitchFamily="34" charset="0"/>
                <a:cs typeface="Calibri" panose="020F0502020204030204" pitchFamily="34" charset="0"/>
              </a:rPr>
              <a:t>Milanovic Branko, Peter H. </a:t>
            </a:r>
            <a:r>
              <a:rPr lang="fr-FR" sz="1200" dirty="0" err="1">
                <a:solidFill>
                  <a:schemeClr val="accent5"/>
                </a:solidFill>
                <a:latin typeface="Calibri" panose="020F0502020204030204" pitchFamily="34" charset="0"/>
                <a:cs typeface="Calibri" panose="020F0502020204030204" pitchFamily="34" charset="0"/>
              </a:rPr>
              <a:t>Lindert</a:t>
            </a:r>
            <a:r>
              <a:rPr lang="fr-FR" sz="1200" dirty="0">
                <a:solidFill>
                  <a:schemeClr val="accent5"/>
                </a:solidFill>
                <a:latin typeface="Calibri" panose="020F0502020204030204" pitchFamily="34" charset="0"/>
                <a:cs typeface="Calibri" panose="020F0502020204030204" pitchFamily="34" charset="0"/>
              </a:rPr>
              <a:t> et Jeffrey G. Williamson, « Pre-</a:t>
            </a:r>
            <a:r>
              <a:rPr lang="fr-FR" sz="1200" dirty="0" err="1">
                <a:solidFill>
                  <a:schemeClr val="accent5"/>
                </a:solidFill>
                <a:latin typeface="Calibri" panose="020F0502020204030204" pitchFamily="34" charset="0"/>
                <a:cs typeface="Calibri" panose="020F0502020204030204" pitchFamily="34" charset="0"/>
              </a:rPr>
              <a:t>Industrial</a:t>
            </a:r>
            <a:r>
              <a:rPr lang="fr-FR" sz="1200" dirty="0">
                <a:solidFill>
                  <a:schemeClr val="accent5"/>
                </a:solidFill>
                <a:latin typeface="Calibri" panose="020F0502020204030204" pitchFamily="34" charset="0"/>
                <a:cs typeface="Calibri" panose="020F0502020204030204" pitchFamily="34" charset="0"/>
              </a:rPr>
              <a:t> </a:t>
            </a:r>
            <a:r>
              <a:rPr lang="fr-FR" sz="1200" dirty="0" err="1">
                <a:solidFill>
                  <a:schemeClr val="accent5"/>
                </a:solidFill>
                <a:latin typeface="Calibri" panose="020F0502020204030204" pitchFamily="34" charset="0"/>
                <a:cs typeface="Calibri" panose="020F0502020204030204" pitchFamily="34" charset="0"/>
              </a:rPr>
              <a:t>Inequality</a:t>
            </a:r>
            <a:r>
              <a:rPr lang="fr-FR" sz="1200" dirty="0">
                <a:solidFill>
                  <a:schemeClr val="accent5"/>
                </a:solidFill>
                <a:latin typeface="Calibri" panose="020F0502020204030204" pitchFamily="34" charset="0"/>
                <a:cs typeface="Calibri" panose="020F0502020204030204" pitchFamily="34" charset="0"/>
              </a:rPr>
              <a:t> », </a:t>
            </a:r>
            <a:r>
              <a:rPr lang="fr-FR" sz="1200" i="1" dirty="0" err="1">
                <a:solidFill>
                  <a:schemeClr val="accent5"/>
                </a:solidFill>
                <a:latin typeface="Calibri" panose="020F0502020204030204" pitchFamily="34" charset="0"/>
                <a:cs typeface="Calibri" panose="020F0502020204030204" pitchFamily="34" charset="0"/>
              </a:rPr>
              <a:t>Economic</a:t>
            </a:r>
            <a:r>
              <a:rPr lang="fr-FR" sz="1200" i="1" dirty="0">
                <a:solidFill>
                  <a:schemeClr val="accent5"/>
                </a:solidFill>
                <a:latin typeface="Calibri" panose="020F0502020204030204" pitchFamily="34" charset="0"/>
                <a:cs typeface="Calibri" panose="020F0502020204030204" pitchFamily="34" charset="0"/>
              </a:rPr>
              <a:t> Journal</a:t>
            </a:r>
            <a:r>
              <a:rPr lang="fr-FR" sz="1200" dirty="0">
                <a:solidFill>
                  <a:schemeClr val="accent5"/>
                </a:solidFill>
                <a:latin typeface="Calibri" panose="020F0502020204030204" pitchFamily="34" charset="0"/>
                <a:cs typeface="Calibri" panose="020F0502020204030204" pitchFamily="34" charset="0"/>
              </a:rPr>
              <a:t>, vol. 121, p. 255‑272, 2010.</a:t>
            </a:r>
          </a:p>
        </p:txBody>
      </p:sp>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A68A741C-5E84-47E8-9605-F350E2572A4F}"/>
                  </a:ext>
                </a:extLst>
              </p:cNvPr>
              <p:cNvSpPr>
                <a:spLocks noGrp="1" noChangeArrowheads="1"/>
              </p:cNvSpPr>
              <p:nvPr>
                <p:ph idx="1"/>
              </p:nvPr>
            </p:nvSpPr>
            <p:spPr>
              <a:xfrm>
                <a:off x="8616280" y="592809"/>
                <a:ext cx="3438514" cy="6048375"/>
              </a:xfrm>
            </p:spPr>
            <p:txBody>
              <a:bodyPr/>
              <a:lstStyle/>
              <a:p>
                <a:pPr marL="0" indent="0">
                  <a:buNone/>
                </a:pPr>
                <a:r>
                  <a:rPr lang="en-US" altLang="fr-FR" sz="1600" dirty="0"/>
                  <a:t>IPF (Inequality Possibility frontier) is built as</a:t>
                </a:r>
              </a:p>
              <a:p>
                <a:pPr marL="0" indent="0">
                  <a:buNone/>
                </a:pPr>
                <a:r>
                  <a:rPr lang="en-US" altLang="fr-FR" sz="1600" dirty="0"/>
                  <a:t>Everyone has </a:t>
                </a:r>
                <a14:m>
                  <m:oMath xmlns:m="http://schemas.openxmlformats.org/officeDocument/2006/math">
                    <m:acc>
                      <m:accPr>
                        <m:chr m:val="̂"/>
                        <m:ctrlPr>
                          <a:rPr lang="fr-FR" altLang="fr-FR" sz="1600" i="1">
                            <a:latin typeface="Cambria Math" panose="02040503050406030204" pitchFamily="18" charset="0"/>
                          </a:rPr>
                        </m:ctrlPr>
                      </m:accPr>
                      <m:e>
                        <m:r>
                          <a:rPr lang="fr-FR" altLang="fr-FR" sz="1600" i="1">
                            <a:latin typeface="Cambria Math" panose="02040503050406030204" pitchFamily="18" charset="0"/>
                          </a:rPr>
                          <m:t>𝑤</m:t>
                        </m:r>
                      </m:e>
                    </m:acc>
                  </m:oMath>
                </a14:m>
                <a:r>
                  <a:rPr lang="en-US" altLang="fr-FR" sz="1600" dirty="0"/>
                  <a:t> except one who has everything else (</a:t>
                </a:r>
                <a14:m>
                  <m:oMath xmlns:m="http://schemas.openxmlformats.org/officeDocument/2006/math">
                    <m:r>
                      <a:rPr lang="en-US" altLang="fr-FR" sz="1600" i="1" dirty="0">
                        <a:latin typeface="Cambria Math" panose="02040503050406030204" pitchFamily="18" charset="0"/>
                      </a:rPr>
                      <m:t>𝑓</m:t>
                    </m:r>
                    <m:r>
                      <a:rPr lang="en-US" altLang="fr-FR" sz="1600" i="1" dirty="0">
                        <a:latin typeface="Cambria Math" panose="02040503050406030204" pitchFamily="18" charset="0"/>
                      </a:rPr>
                      <m:t>−</m:t>
                    </m:r>
                    <m:acc>
                      <m:accPr>
                        <m:chr m:val="̂"/>
                        <m:ctrlPr>
                          <a:rPr lang="en-US" altLang="fr-FR" sz="1600" i="1" dirty="0">
                            <a:latin typeface="Cambria Math" panose="02040503050406030204" pitchFamily="18" charset="0"/>
                          </a:rPr>
                        </m:ctrlPr>
                      </m:accPr>
                      <m:e>
                        <m:r>
                          <a:rPr lang="fr-FR" altLang="fr-FR" sz="1600" i="1" dirty="0">
                            <a:latin typeface="Cambria Math" panose="02040503050406030204" pitchFamily="18" charset="0"/>
                          </a:rPr>
                          <m:t>𝑤</m:t>
                        </m:r>
                      </m:e>
                    </m:acc>
                    <m:r>
                      <a:rPr lang="en-US" altLang="fr-FR" sz="1600" i="1" dirty="0" err="1">
                        <a:latin typeface="Cambria Math" panose="02040503050406030204" pitchFamily="18" charset="0"/>
                      </a:rPr>
                      <m:t>𝐿</m:t>
                    </m:r>
                    <m:r>
                      <a:rPr lang="fr-FR" altLang="fr-FR" sz="1600" i="1" dirty="0">
                        <a:latin typeface="Cambria Math" panose="02040503050406030204" pitchFamily="18" charset="0"/>
                      </a:rPr>
                      <m:t>)</m:t>
                    </m:r>
                  </m:oMath>
                </a14:m>
                <a:endParaRPr lang="fr-FR" altLang="fr-FR" sz="1600" dirty="0"/>
              </a:p>
              <a:p>
                <a:pPr marL="0" indent="0">
                  <a:buNone/>
                </a:pPr>
                <a:endParaRPr lang="en-US" altLang="fr-FR" sz="1200" dirty="0"/>
              </a:p>
              <a:p>
                <a:pPr marL="0" indent="0">
                  <a:buNone/>
                </a:pPr>
                <a:r>
                  <a:rPr lang="en-US" altLang="fr-FR" sz="1200" dirty="0"/>
                  <a:t>Gini is</a:t>
                </a:r>
              </a:p>
              <a:p>
                <a:r>
                  <a:rPr lang="en-US" altLang="fr-FR" sz="1200" dirty="0"/>
                  <a:t>0 for equal repartition</a:t>
                </a:r>
              </a:p>
              <a:p>
                <a:r>
                  <a:rPr lang="en-US" altLang="fr-FR" sz="1200" dirty="0"/>
                  <a:t>1 for 0 to everyone and all for one</a:t>
                </a:r>
              </a:p>
              <a:p>
                <a:r>
                  <a:rPr lang="en-US" altLang="fr-FR" sz="1200" dirty="0"/>
                  <a:t>IPF for everyone </a:t>
                </a:r>
                <a14:m>
                  <m:oMath xmlns:m="http://schemas.openxmlformats.org/officeDocument/2006/math">
                    <m:acc>
                      <m:accPr>
                        <m:chr m:val="̂"/>
                        <m:ctrlPr>
                          <a:rPr lang="fr-FR" altLang="fr-FR" sz="1200" i="1">
                            <a:latin typeface="Cambria Math" panose="02040503050406030204" pitchFamily="18" charset="0"/>
                          </a:rPr>
                        </m:ctrlPr>
                      </m:accPr>
                      <m:e>
                        <m:r>
                          <a:rPr lang="fr-FR" altLang="fr-FR" sz="1200" i="1">
                            <a:latin typeface="Cambria Math" panose="02040503050406030204" pitchFamily="18" charset="0"/>
                          </a:rPr>
                          <m:t>𝑤</m:t>
                        </m:r>
                      </m:e>
                    </m:acc>
                  </m:oMath>
                </a14:m>
                <a:r>
                  <a:rPr lang="en-US" altLang="fr-FR" sz="1200" dirty="0"/>
                  <a:t>, the rest to one (maximum inequality possible)</a:t>
                </a:r>
              </a:p>
              <a:p>
                <a:endParaRPr lang="en-US" altLang="fr-FR" sz="1200" dirty="0"/>
              </a:p>
              <a:p>
                <a:pPr marL="0" indent="0">
                  <a:buNone/>
                </a:pPr>
                <a:r>
                  <a:rPr lang="en-US" altLang="fr-FR" sz="1200" dirty="0"/>
                  <a:t>When total production increases, IPF increases</a:t>
                </a:r>
              </a:p>
            </p:txBody>
          </p:sp>
        </mc:Choice>
        <mc:Fallback xmlns="">
          <p:sp>
            <p:nvSpPr>
              <p:cNvPr id="7" name="Rectangle 3">
                <a:extLst>
                  <a:ext uri="{FF2B5EF4-FFF2-40B4-BE49-F238E27FC236}">
                    <a16:creationId xmlns:a16="http://schemas.microsoft.com/office/drawing/2014/main" id="{A68A741C-5E84-47E8-9605-F350E2572A4F}"/>
                  </a:ext>
                </a:extLst>
              </p:cNvPr>
              <p:cNvSpPr>
                <a:spLocks noGrp="1" noRot="1" noChangeAspect="1" noMove="1" noResize="1" noEditPoints="1" noAdjustHandles="1" noChangeArrowheads="1" noChangeShapeType="1" noTextEdit="1"/>
              </p:cNvSpPr>
              <p:nvPr>
                <p:ph idx="1"/>
              </p:nvPr>
            </p:nvSpPr>
            <p:spPr>
              <a:xfrm>
                <a:off x="8616280" y="592809"/>
                <a:ext cx="3438514" cy="6048375"/>
              </a:xfrm>
              <a:blipFill>
                <a:blip r:embed="rId3"/>
                <a:stretch>
                  <a:fillRect l="-1107" t="-210" r="-369"/>
                </a:stretch>
              </a:blipFill>
            </p:spPr>
            <p:txBody>
              <a:bodyPr/>
              <a:lstStyle/>
              <a:p>
                <a:r>
                  <a:rPr lang="en-FR">
                    <a:noFill/>
                  </a:rPr>
                  <a:t> </a:t>
                </a:r>
              </a:p>
            </p:txBody>
          </p:sp>
        </mc:Fallback>
      </mc:AlternateContent>
    </p:spTree>
    <p:extLst>
      <p:ext uri="{BB962C8B-B14F-4D97-AF65-F5344CB8AC3E}">
        <p14:creationId xmlns:p14="http://schemas.microsoft.com/office/powerpoint/2010/main" val="203213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E8EFE-C869-4ED1-96E7-F660CCD5F829}"/>
              </a:ext>
            </a:extLst>
          </p:cNvPr>
          <p:cNvSpPr>
            <a:spLocks noGrp="1"/>
          </p:cNvSpPr>
          <p:nvPr>
            <p:ph type="title"/>
          </p:nvPr>
        </p:nvSpPr>
        <p:spPr/>
        <p:txBody>
          <a:bodyPr/>
          <a:lstStyle/>
          <a:p>
            <a:r>
              <a:rPr lang="fr-FR" dirty="0"/>
              <a:t>Inequality and level of development</a:t>
            </a:r>
          </a:p>
        </p:txBody>
      </p:sp>
      <p:pic>
        <p:nvPicPr>
          <p:cNvPr id="4" name="Image 3">
            <a:extLst>
              <a:ext uri="{FF2B5EF4-FFF2-40B4-BE49-F238E27FC236}">
                <a16:creationId xmlns:a16="http://schemas.microsoft.com/office/drawing/2014/main" id="{0E4C7752-0B72-4267-AA09-24E31D40A644}"/>
              </a:ext>
            </a:extLst>
          </p:cNvPr>
          <p:cNvPicPr>
            <a:picLocks noChangeAspect="1"/>
          </p:cNvPicPr>
          <p:nvPr/>
        </p:nvPicPr>
        <p:blipFill>
          <a:blip r:embed="rId3"/>
          <a:stretch>
            <a:fillRect/>
          </a:stretch>
        </p:blipFill>
        <p:spPr>
          <a:xfrm>
            <a:off x="27188" y="581284"/>
            <a:ext cx="7001690" cy="5980788"/>
          </a:xfrm>
          <a:prstGeom prst="rect">
            <a:avLst/>
          </a:prstGeom>
        </p:spPr>
      </p:pic>
      <p:sp>
        <p:nvSpPr>
          <p:cNvPr id="5" name="Rectangle 4">
            <a:extLst>
              <a:ext uri="{FF2B5EF4-FFF2-40B4-BE49-F238E27FC236}">
                <a16:creationId xmlns:a16="http://schemas.microsoft.com/office/drawing/2014/main" id="{E4D2C9B8-DD5D-4020-9D84-DBDDC86558E5}"/>
              </a:ext>
            </a:extLst>
          </p:cNvPr>
          <p:cNvSpPr/>
          <p:nvPr/>
        </p:nvSpPr>
        <p:spPr>
          <a:xfrm>
            <a:off x="623392" y="6360708"/>
            <a:ext cx="4572000" cy="461665"/>
          </a:xfrm>
          <a:prstGeom prst="rect">
            <a:avLst/>
          </a:prstGeom>
        </p:spPr>
        <p:txBody>
          <a:bodyPr>
            <a:spAutoFit/>
          </a:bodyPr>
          <a:lstStyle/>
          <a:p>
            <a:pPr>
              <a:spcBef>
                <a:spcPts val="0"/>
              </a:spcBef>
              <a:spcAft>
                <a:spcPts val="0"/>
              </a:spcAft>
            </a:pPr>
            <a:r>
              <a:rPr lang="fr-FR" sz="1200" dirty="0">
                <a:solidFill>
                  <a:schemeClr val="accent5"/>
                </a:solidFill>
                <a:latin typeface="Calibri" panose="020F0502020204030204" pitchFamily="34" charset="0"/>
                <a:cs typeface="Calibri" panose="020F0502020204030204" pitchFamily="34" charset="0"/>
              </a:rPr>
              <a:t>Milanovic Branko, Peter H. </a:t>
            </a:r>
            <a:r>
              <a:rPr lang="fr-FR" sz="1200" dirty="0" err="1">
                <a:solidFill>
                  <a:schemeClr val="accent5"/>
                </a:solidFill>
                <a:latin typeface="Calibri" panose="020F0502020204030204" pitchFamily="34" charset="0"/>
                <a:cs typeface="Calibri" panose="020F0502020204030204" pitchFamily="34" charset="0"/>
              </a:rPr>
              <a:t>Lindert</a:t>
            </a:r>
            <a:r>
              <a:rPr lang="fr-FR" sz="1200" dirty="0">
                <a:solidFill>
                  <a:schemeClr val="accent5"/>
                </a:solidFill>
                <a:latin typeface="Calibri" panose="020F0502020204030204" pitchFamily="34" charset="0"/>
                <a:cs typeface="Calibri" panose="020F0502020204030204" pitchFamily="34" charset="0"/>
              </a:rPr>
              <a:t> et Jeffrey G. Williamson, « Pre-</a:t>
            </a:r>
            <a:r>
              <a:rPr lang="fr-FR" sz="1200" dirty="0" err="1">
                <a:solidFill>
                  <a:schemeClr val="accent5"/>
                </a:solidFill>
                <a:latin typeface="Calibri" panose="020F0502020204030204" pitchFamily="34" charset="0"/>
                <a:cs typeface="Calibri" panose="020F0502020204030204" pitchFamily="34" charset="0"/>
              </a:rPr>
              <a:t>Industrial</a:t>
            </a:r>
            <a:r>
              <a:rPr lang="fr-FR" sz="1200" dirty="0">
                <a:solidFill>
                  <a:schemeClr val="accent5"/>
                </a:solidFill>
                <a:latin typeface="Calibri" panose="020F0502020204030204" pitchFamily="34" charset="0"/>
                <a:cs typeface="Calibri" panose="020F0502020204030204" pitchFamily="34" charset="0"/>
              </a:rPr>
              <a:t> </a:t>
            </a:r>
            <a:r>
              <a:rPr lang="fr-FR" sz="1200" dirty="0" err="1">
                <a:solidFill>
                  <a:schemeClr val="accent5"/>
                </a:solidFill>
                <a:latin typeface="Calibri" panose="020F0502020204030204" pitchFamily="34" charset="0"/>
                <a:cs typeface="Calibri" panose="020F0502020204030204" pitchFamily="34" charset="0"/>
              </a:rPr>
              <a:t>Inequality</a:t>
            </a:r>
            <a:r>
              <a:rPr lang="fr-FR" sz="1200" dirty="0">
                <a:solidFill>
                  <a:schemeClr val="accent5"/>
                </a:solidFill>
                <a:latin typeface="Calibri" panose="020F0502020204030204" pitchFamily="34" charset="0"/>
                <a:cs typeface="Calibri" panose="020F0502020204030204" pitchFamily="34" charset="0"/>
              </a:rPr>
              <a:t> », </a:t>
            </a:r>
            <a:r>
              <a:rPr lang="fr-FR" sz="1200" i="1" dirty="0" err="1">
                <a:solidFill>
                  <a:schemeClr val="accent5"/>
                </a:solidFill>
                <a:latin typeface="Calibri" panose="020F0502020204030204" pitchFamily="34" charset="0"/>
                <a:cs typeface="Calibri" panose="020F0502020204030204" pitchFamily="34" charset="0"/>
              </a:rPr>
              <a:t>Economic</a:t>
            </a:r>
            <a:r>
              <a:rPr lang="fr-FR" sz="1200" i="1" dirty="0">
                <a:solidFill>
                  <a:schemeClr val="accent5"/>
                </a:solidFill>
                <a:latin typeface="Calibri" panose="020F0502020204030204" pitchFamily="34" charset="0"/>
                <a:cs typeface="Calibri" panose="020F0502020204030204" pitchFamily="34" charset="0"/>
              </a:rPr>
              <a:t> Journal</a:t>
            </a:r>
            <a:r>
              <a:rPr lang="fr-FR" sz="1200" dirty="0">
                <a:solidFill>
                  <a:schemeClr val="accent5"/>
                </a:solidFill>
                <a:latin typeface="Calibri" panose="020F0502020204030204" pitchFamily="34" charset="0"/>
                <a:cs typeface="Calibri" panose="020F0502020204030204" pitchFamily="34" charset="0"/>
              </a:rPr>
              <a:t>, vol. 121, p. 255‑272, 2010.</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5" title="Wooclap - Make learning awesome">
                <a:extLst>
                  <a:ext uri="{FF2B5EF4-FFF2-40B4-BE49-F238E27FC236}">
                    <a16:creationId xmlns:a16="http://schemas.microsoft.com/office/drawing/2014/main" id="{D63DE880-9587-0291-A972-9668C4B1780F}"/>
                  </a:ext>
                </a:extLst>
              </p:cNvPr>
              <p:cNvGraphicFramePr>
                <a:graphicFrameLocks noGrp="1"/>
              </p:cNvGraphicFramePr>
              <p:nvPr>
                <p:extLst>
                  <p:ext uri="{D42A27DB-BD31-4B8C-83A1-F6EECF244321}">
                    <p14:modId xmlns:p14="http://schemas.microsoft.com/office/powerpoint/2010/main" val="2529624192"/>
                  </p:ext>
                </p:extLst>
              </p:nvPr>
            </p:nvGraphicFramePr>
            <p:xfrm>
              <a:off x="6312024" y="472373"/>
              <a:ext cx="5852788" cy="63500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6" name="Add-in 5" title="Wooclap - Make learning awesome">
                <a:extLst>
                  <a:ext uri="{FF2B5EF4-FFF2-40B4-BE49-F238E27FC236}">
                    <a16:creationId xmlns:a16="http://schemas.microsoft.com/office/drawing/2014/main" id="{D63DE880-9587-0291-A972-9668C4B1780F}"/>
                  </a:ext>
                </a:extLst>
              </p:cNvPr>
              <p:cNvPicPr>
                <a:picLocks noGrp="1" noRot="1" noChangeAspect="1" noMove="1" noResize="1" noEditPoints="1" noAdjustHandles="1" noChangeArrowheads="1" noChangeShapeType="1"/>
              </p:cNvPicPr>
              <p:nvPr/>
            </p:nvPicPr>
            <p:blipFill>
              <a:blip r:embed="rId5"/>
              <a:stretch>
                <a:fillRect/>
              </a:stretch>
            </p:blipFill>
            <p:spPr>
              <a:xfrm>
                <a:off x="6312024" y="472373"/>
                <a:ext cx="5852788" cy="6350000"/>
              </a:xfrm>
              <a:prstGeom prst="rect">
                <a:avLst/>
              </a:prstGeom>
            </p:spPr>
          </p:pic>
        </mc:Fallback>
      </mc:AlternateContent>
      <p:sp>
        <p:nvSpPr>
          <p:cNvPr id="8" name="Doughnut 7">
            <a:extLst>
              <a:ext uri="{FF2B5EF4-FFF2-40B4-BE49-F238E27FC236}">
                <a16:creationId xmlns:a16="http://schemas.microsoft.com/office/drawing/2014/main" id="{80A1E071-922A-94A9-1A30-9A2155EF8C87}"/>
              </a:ext>
            </a:extLst>
          </p:cNvPr>
          <p:cNvSpPr/>
          <p:nvPr/>
        </p:nvSpPr>
        <p:spPr bwMode="auto">
          <a:xfrm>
            <a:off x="3935760" y="3429000"/>
            <a:ext cx="144016" cy="216024"/>
          </a:xfrm>
          <a:prstGeom prst="donu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FR" sz="1800" b="0" i="0" u="none" strike="noStrike" cap="none" normalizeH="0" baseline="0">
              <a:ln>
                <a:noFill/>
              </a:ln>
              <a:solidFill>
                <a:schemeClr val="tx1"/>
              </a:solidFill>
              <a:effectLst/>
              <a:latin typeface="Arial" charset="0"/>
            </a:endParaRPr>
          </a:p>
        </p:txBody>
      </p:sp>
      <p:cxnSp>
        <p:nvCxnSpPr>
          <p:cNvPr id="12" name="Straight Arrow Connector 11">
            <a:extLst>
              <a:ext uri="{FF2B5EF4-FFF2-40B4-BE49-F238E27FC236}">
                <a16:creationId xmlns:a16="http://schemas.microsoft.com/office/drawing/2014/main" id="{D5BA0426-975B-893B-C3B1-C3FE84FD619A}"/>
              </a:ext>
            </a:extLst>
          </p:cNvPr>
          <p:cNvCxnSpPr>
            <a:cxnSpLocks/>
          </p:cNvCxnSpPr>
          <p:nvPr/>
        </p:nvCxnSpPr>
        <p:spPr bwMode="auto">
          <a:xfrm flipH="1" flipV="1">
            <a:off x="4223792" y="3645024"/>
            <a:ext cx="216024" cy="360040"/>
          </a:xfrm>
          <a:prstGeom prst="straightConnector1">
            <a:avLst/>
          </a:prstGeom>
          <a:ln w="19050">
            <a:solidFill>
              <a:schemeClr val="accent6">
                <a:lumMod val="75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A43FD48D-6EC8-0854-7A60-EF1A1697D84B}"/>
              </a:ext>
            </a:extLst>
          </p:cNvPr>
          <p:cNvCxnSpPr>
            <a:cxnSpLocks/>
          </p:cNvCxnSpPr>
          <p:nvPr/>
        </p:nvCxnSpPr>
        <p:spPr bwMode="auto">
          <a:xfrm flipV="1">
            <a:off x="4727848" y="3658834"/>
            <a:ext cx="207640" cy="332420"/>
          </a:xfrm>
          <a:prstGeom prst="straightConnector1">
            <a:avLst/>
          </a:prstGeom>
          <a:ln w="19050">
            <a:solidFill>
              <a:schemeClr val="accent6">
                <a:lumMod val="75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71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E8EFE-C869-4ED1-96E7-F660CCD5F829}"/>
              </a:ext>
            </a:extLst>
          </p:cNvPr>
          <p:cNvSpPr>
            <a:spLocks noGrp="1"/>
          </p:cNvSpPr>
          <p:nvPr>
            <p:ph type="title"/>
          </p:nvPr>
        </p:nvSpPr>
        <p:spPr/>
        <p:txBody>
          <a:bodyPr/>
          <a:lstStyle/>
          <a:p>
            <a:r>
              <a:rPr lang="fr-FR" dirty="0"/>
              <a:t>Inequality and level of development</a:t>
            </a:r>
          </a:p>
        </p:txBody>
      </p:sp>
      <p:pic>
        <p:nvPicPr>
          <p:cNvPr id="4" name="Image 3">
            <a:extLst>
              <a:ext uri="{FF2B5EF4-FFF2-40B4-BE49-F238E27FC236}">
                <a16:creationId xmlns:a16="http://schemas.microsoft.com/office/drawing/2014/main" id="{0E4C7752-0B72-4267-AA09-24E31D40A644}"/>
              </a:ext>
            </a:extLst>
          </p:cNvPr>
          <p:cNvPicPr>
            <a:picLocks noChangeAspect="1"/>
          </p:cNvPicPr>
          <p:nvPr/>
        </p:nvPicPr>
        <p:blipFill>
          <a:blip r:embed="rId3"/>
          <a:stretch>
            <a:fillRect/>
          </a:stretch>
        </p:blipFill>
        <p:spPr>
          <a:xfrm>
            <a:off x="27188" y="581284"/>
            <a:ext cx="7001690" cy="5980788"/>
          </a:xfrm>
          <a:prstGeom prst="rect">
            <a:avLst/>
          </a:prstGeom>
        </p:spPr>
      </p:pic>
      <p:sp>
        <p:nvSpPr>
          <p:cNvPr id="5" name="Rectangle 4">
            <a:extLst>
              <a:ext uri="{FF2B5EF4-FFF2-40B4-BE49-F238E27FC236}">
                <a16:creationId xmlns:a16="http://schemas.microsoft.com/office/drawing/2014/main" id="{E4D2C9B8-DD5D-4020-9D84-DBDDC86558E5}"/>
              </a:ext>
            </a:extLst>
          </p:cNvPr>
          <p:cNvSpPr/>
          <p:nvPr/>
        </p:nvSpPr>
        <p:spPr>
          <a:xfrm>
            <a:off x="623392" y="6360708"/>
            <a:ext cx="4572000" cy="461665"/>
          </a:xfrm>
          <a:prstGeom prst="rect">
            <a:avLst/>
          </a:prstGeom>
        </p:spPr>
        <p:txBody>
          <a:bodyPr>
            <a:spAutoFit/>
          </a:bodyPr>
          <a:lstStyle/>
          <a:p>
            <a:pPr>
              <a:spcBef>
                <a:spcPts val="0"/>
              </a:spcBef>
              <a:spcAft>
                <a:spcPts val="0"/>
              </a:spcAft>
            </a:pPr>
            <a:r>
              <a:rPr lang="fr-FR" sz="1200" dirty="0">
                <a:solidFill>
                  <a:schemeClr val="accent5"/>
                </a:solidFill>
                <a:latin typeface="Calibri" panose="020F0502020204030204" pitchFamily="34" charset="0"/>
                <a:cs typeface="Calibri" panose="020F0502020204030204" pitchFamily="34" charset="0"/>
              </a:rPr>
              <a:t>Milanovic Branko, Peter H. </a:t>
            </a:r>
            <a:r>
              <a:rPr lang="fr-FR" sz="1200" dirty="0" err="1">
                <a:solidFill>
                  <a:schemeClr val="accent5"/>
                </a:solidFill>
                <a:latin typeface="Calibri" panose="020F0502020204030204" pitchFamily="34" charset="0"/>
                <a:cs typeface="Calibri" panose="020F0502020204030204" pitchFamily="34" charset="0"/>
              </a:rPr>
              <a:t>Lindert</a:t>
            </a:r>
            <a:r>
              <a:rPr lang="fr-FR" sz="1200" dirty="0">
                <a:solidFill>
                  <a:schemeClr val="accent5"/>
                </a:solidFill>
                <a:latin typeface="Calibri" panose="020F0502020204030204" pitchFamily="34" charset="0"/>
                <a:cs typeface="Calibri" panose="020F0502020204030204" pitchFamily="34" charset="0"/>
              </a:rPr>
              <a:t> et Jeffrey G. Williamson, « Pre-</a:t>
            </a:r>
            <a:r>
              <a:rPr lang="fr-FR" sz="1200" dirty="0" err="1">
                <a:solidFill>
                  <a:schemeClr val="accent5"/>
                </a:solidFill>
                <a:latin typeface="Calibri" panose="020F0502020204030204" pitchFamily="34" charset="0"/>
                <a:cs typeface="Calibri" panose="020F0502020204030204" pitchFamily="34" charset="0"/>
              </a:rPr>
              <a:t>Industrial</a:t>
            </a:r>
            <a:r>
              <a:rPr lang="fr-FR" sz="1200" dirty="0">
                <a:solidFill>
                  <a:schemeClr val="accent5"/>
                </a:solidFill>
                <a:latin typeface="Calibri" panose="020F0502020204030204" pitchFamily="34" charset="0"/>
                <a:cs typeface="Calibri" panose="020F0502020204030204" pitchFamily="34" charset="0"/>
              </a:rPr>
              <a:t> </a:t>
            </a:r>
            <a:r>
              <a:rPr lang="fr-FR" sz="1200" dirty="0" err="1">
                <a:solidFill>
                  <a:schemeClr val="accent5"/>
                </a:solidFill>
                <a:latin typeface="Calibri" panose="020F0502020204030204" pitchFamily="34" charset="0"/>
                <a:cs typeface="Calibri" panose="020F0502020204030204" pitchFamily="34" charset="0"/>
              </a:rPr>
              <a:t>Inequality</a:t>
            </a:r>
            <a:r>
              <a:rPr lang="fr-FR" sz="1200" dirty="0">
                <a:solidFill>
                  <a:schemeClr val="accent5"/>
                </a:solidFill>
                <a:latin typeface="Calibri" panose="020F0502020204030204" pitchFamily="34" charset="0"/>
                <a:cs typeface="Calibri" panose="020F0502020204030204" pitchFamily="34" charset="0"/>
              </a:rPr>
              <a:t> », </a:t>
            </a:r>
            <a:r>
              <a:rPr lang="fr-FR" sz="1200" i="1" dirty="0" err="1">
                <a:solidFill>
                  <a:schemeClr val="accent5"/>
                </a:solidFill>
                <a:latin typeface="Calibri" panose="020F0502020204030204" pitchFamily="34" charset="0"/>
                <a:cs typeface="Calibri" panose="020F0502020204030204" pitchFamily="34" charset="0"/>
              </a:rPr>
              <a:t>Economic</a:t>
            </a:r>
            <a:r>
              <a:rPr lang="fr-FR" sz="1200" i="1" dirty="0">
                <a:solidFill>
                  <a:schemeClr val="accent5"/>
                </a:solidFill>
                <a:latin typeface="Calibri" panose="020F0502020204030204" pitchFamily="34" charset="0"/>
                <a:cs typeface="Calibri" panose="020F0502020204030204" pitchFamily="34" charset="0"/>
              </a:rPr>
              <a:t> Journal</a:t>
            </a:r>
            <a:r>
              <a:rPr lang="fr-FR" sz="1200" dirty="0">
                <a:solidFill>
                  <a:schemeClr val="accent5"/>
                </a:solidFill>
                <a:latin typeface="Calibri" panose="020F0502020204030204" pitchFamily="34" charset="0"/>
                <a:cs typeface="Calibri" panose="020F0502020204030204" pitchFamily="34" charset="0"/>
              </a:rPr>
              <a:t>, vol. 121, p. 255‑272, 2010.</a:t>
            </a:r>
          </a:p>
        </p:txBody>
      </p:sp>
      <p:sp>
        <p:nvSpPr>
          <p:cNvPr id="8" name="Doughnut 7">
            <a:extLst>
              <a:ext uri="{FF2B5EF4-FFF2-40B4-BE49-F238E27FC236}">
                <a16:creationId xmlns:a16="http://schemas.microsoft.com/office/drawing/2014/main" id="{80A1E071-922A-94A9-1A30-9A2155EF8C87}"/>
              </a:ext>
            </a:extLst>
          </p:cNvPr>
          <p:cNvSpPr/>
          <p:nvPr/>
        </p:nvSpPr>
        <p:spPr bwMode="auto">
          <a:xfrm>
            <a:off x="3935760" y="3429000"/>
            <a:ext cx="144016" cy="216024"/>
          </a:xfrm>
          <a:prstGeom prst="donu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FR" sz="1800" b="0" i="0" u="none" strike="noStrike" cap="none" normalizeH="0" baseline="0">
              <a:ln>
                <a:noFill/>
              </a:ln>
              <a:solidFill>
                <a:schemeClr val="tx1"/>
              </a:solidFill>
              <a:effectLst/>
              <a:latin typeface="Arial" charset="0"/>
            </a:endParaRPr>
          </a:p>
        </p:txBody>
      </p:sp>
      <p:cxnSp>
        <p:nvCxnSpPr>
          <p:cNvPr id="12" name="Straight Arrow Connector 11">
            <a:extLst>
              <a:ext uri="{FF2B5EF4-FFF2-40B4-BE49-F238E27FC236}">
                <a16:creationId xmlns:a16="http://schemas.microsoft.com/office/drawing/2014/main" id="{D5BA0426-975B-893B-C3B1-C3FE84FD619A}"/>
              </a:ext>
            </a:extLst>
          </p:cNvPr>
          <p:cNvCxnSpPr>
            <a:cxnSpLocks/>
          </p:cNvCxnSpPr>
          <p:nvPr/>
        </p:nvCxnSpPr>
        <p:spPr bwMode="auto">
          <a:xfrm flipH="1" flipV="1">
            <a:off x="5018459" y="3616666"/>
            <a:ext cx="216024" cy="360040"/>
          </a:xfrm>
          <a:prstGeom prst="straightConnector1">
            <a:avLst/>
          </a:prstGeom>
          <a:ln w="19050">
            <a:solidFill>
              <a:schemeClr val="accent6">
                <a:lumMod val="75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A43FD48D-6EC8-0854-7A60-EF1A1697D84B}"/>
              </a:ext>
            </a:extLst>
          </p:cNvPr>
          <p:cNvCxnSpPr>
            <a:cxnSpLocks/>
          </p:cNvCxnSpPr>
          <p:nvPr/>
        </p:nvCxnSpPr>
        <p:spPr bwMode="auto">
          <a:xfrm flipV="1">
            <a:off x="5450507" y="3405468"/>
            <a:ext cx="47912" cy="391218"/>
          </a:xfrm>
          <a:prstGeom prst="straightConnector1">
            <a:avLst/>
          </a:prstGeom>
          <a:ln w="19050">
            <a:solidFill>
              <a:schemeClr val="accent6">
                <a:lumMod val="75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Wooclap - Make learning awesome">
                <a:extLst>
                  <a:ext uri="{FF2B5EF4-FFF2-40B4-BE49-F238E27FC236}">
                    <a16:creationId xmlns:a16="http://schemas.microsoft.com/office/drawing/2014/main" id="{F0E6D401-6C0F-A787-4CBE-F708235EC180}"/>
                  </a:ext>
                </a:extLst>
              </p:cNvPr>
              <p:cNvGraphicFramePr>
                <a:graphicFrameLocks noGrp="1"/>
              </p:cNvGraphicFramePr>
              <p:nvPr>
                <p:extLst>
                  <p:ext uri="{D42A27DB-BD31-4B8C-83A1-F6EECF244321}">
                    <p14:modId xmlns:p14="http://schemas.microsoft.com/office/powerpoint/2010/main" val="3347984049"/>
                  </p:ext>
                </p:extLst>
              </p:nvPr>
            </p:nvGraphicFramePr>
            <p:xfrm>
              <a:off x="6869150" y="470024"/>
              <a:ext cx="5301890" cy="63500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7" name="Add-in 6" title="Wooclap - Make learning awesome">
                <a:extLst>
                  <a:ext uri="{FF2B5EF4-FFF2-40B4-BE49-F238E27FC236}">
                    <a16:creationId xmlns:a16="http://schemas.microsoft.com/office/drawing/2014/main" id="{F0E6D401-6C0F-A787-4CBE-F708235EC180}"/>
                  </a:ext>
                </a:extLst>
              </p:cNvPr>
              <p:cNvPicPr>
                <a:picLocks noGrp="1" noRot="1" noChangeAspect="1" noMove="1" noResize="1" noEditPoints="1" noAdjustHandles="1" noChangeArrowheads="1" noChangeShapeType="1"/>
              </p:cNvPicPr>
              <p:nvPr/>
            </p:nvPicPr>
            <p:blipFill>
              <a:blip r:embed="rId5"/>
              <a:stretch>
                <a:fillRect/>
              </a:stretch>
            </p:blipFill>
            <p:spPr>
              <a:xfrm>
                <a:off x="6869150" y="470024"/>
                <a:ext cx="5301890" cy="6350000"/>
              </a:xfrm>
              <a:prstGeom prst="rect">
                <a:avLst/>
              </a:prstGeom>
            </p:spPr>
          </p:pic>
        </mc:Fallback>
      </mc:AlternateContent>
    </p:spTree>
    <p:extLst>
      <p:ext uri="{BB962C8B-B14F-4D97-AF65-F5344CB8AC3E}">
        <p14:creationId xmlns:p14="http://schemas.microsoft.com/office/powerpoint/2010/main" val="394735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31606-27A4-348C-3623-A300A9030E2A}"/>
              </a:ext>
            </a:extLst>
          </p:cNvPr>
          <p:cNvSpPr>
            <a:spLocks noGrp="1"/>
          </p:cNvSpPr>
          <p:nvPr>
            <p:ph type="title"/>
          </p:nvPr>
        </p:nvSpPr>
        <p:spPr/>
        <p:txBody>
          <a:bodyPr/>
          <a:lstStyle/>
          <a:p>
            <a:r>
              <a:rPr lang="fr-FR" dirty="0" err="1"/>
              <a:t>Another</a:t>
            </a:r>
            <a:r>
              <a:rPr lang="fr-FR" dirty="0"/>
              <a:t> </a:t>
            </a:r>
            <a:r>
              <a:rPr lang="fr-FR" dirty="0" err="1"/>
              <a:t>compelling</a:t>
            </a:r>
            <a:r>
              <a:rPr lang="fr-FR" dirty="0"/>
              <a:t> visualisation</a:t>
            </a:r>
          </a:p>
        </p:txBody>
      </p:sp>
      <p:pic>
        <p:nvPicPr>
          <p:cNvPr id="4" name="malthusian-fin">
            <a:hlinkClick r:id="" action="ppaction://media"/>
            <a:extLst>
              <a:ext uri="{FF2B5EF4-FFF2-40B4-BE49-F238E27FC236}">
                <a16:creationId xmlns:a16="http://schemas.microsoft.com/office/drawing/2014/main" id="{7B69B995-FA95-51EC-FB07-90354A92930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1344" y="692696"/>
            <a:ext cx="8064500" cy="5960287"/>
          </a:xfrm>
        </p:spPr>
      </p:pic>
      <p:sp>
        <p:nvSpPr>
          <p:cNvPr id="5" name="ZoneTexte 4">
            <a:extLst>
              <a:ext uri="{FF2B5EF4-FFF2-40B4-BE49-F238E27FC236}">
                <a16:creationId xmlns:a16="http://schemas.microsoft.com/office/drawing/2014/main" id="{B68ABDCB-CDD4-1719-76A9-281880A57E85}"/>
              </a:ext>
            </a:extLst>
          </p:cNvPr>
          <p:cNvSpPr txBox="1"/>
          <p:nvPr/>
        </p:nvSpPr>
        <p:spPr>
          <a:xfrm>
            <a:off x="8544272" y="836712"/>
            <a:ext cx="3370792" cy="276999"/>
          </a:xfrm>
          <a:prstGeom prst="rect">
            <a:avLst/>
          </a:prstGeom>
          <a:noFill/>
        </p:spPr>
        <p:txBody>
          <a:bodyPr wrap="square">
            <a:spAutoFit/>
          </a:bodyPr>
          <a:lstStyle/>
          <a:p>
            <a:r>
              <a:rPr lang="en-US" sz="1200" dirty="0" err="1">
                <a:hlinkClick r:id="rId5"/>
              </a:rPr>
              <a:t>kjhealy</a:t>
            </a:r>
            <a:r>
              <a:rPr lang="en-US" sz="1200" dirty="0">
                <a:hlinkClick r:id="rId5"/>
              </a:rPr>
              <a:t>/</a:t>
            </a:r>
            <a:r>
              <a:rPr lang="en-US" sz="1200" dirty="0" err="1">
                <a:hlinkClick r:id="rId5"/>
              </a:rPr>
              <a:t>england_gdp_long</a:t>
            </a:r>
            <a:r>
              <a:rPr lang="en-US" sz="1200" dirty="0">
                <a:hlinkClick r:id="rId5"/>
              </a:rPr>
              <a:t> (github.com)</a:t>
            </a:r>
            <a:endParaRPr lang="fr-FR" sz="1200" dirty="0"/>
          </a:p>
        </p:txBody>
      </p:sp>
    </p:spTree>
    <p:extLst>
      <p:ext uri="{BB962C8B-B14F-4D97-AF65-F5344CB8AC3E}">
        <p14:creationId xmlns:p14="http://schemas.microsoft.com/office/powerpoint/2010/main" val="25908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858F82D-2F43-47E3-BB39-697EDA03FAB9}"/>
              </a:ext>
            </a:extLst>
          </p:cNvPr>
          <p:cNvSpPr>
            <a:spLocks noGrp="1" noChangeArrowheads="1"/>
          </p:cNvSpPr>
          <p:nvPr>
            <p:ph type="title"/>
          </p:nvPr>
        </p:nvSpPr>
        <p:spPr/>
        <p:txBody>
          <a:bodyPr/>
          <a:lstStyle/>
          <a:p>
            <a:r>
              <a:rPr lang="fr-FR" altLang="fr-FR"/>
              <a:t>How to escape from Malthusian trap ?</a:t>
            </a:r>
          </a:p>
        </p:txBody>
      </p:sp>
      <p:sp>
        <p:nvSpPr>
          <p:cNvPr id="22531" name="Rectangle 3">
            <a:extLst>
              <a:ext uri="{FF2B5EF4-FFF2-40B4-BE49-F238E27FC236}">
                <a16:creationId xmlns:a16="http://schemas.microsoft.com/office/drawing/2014/main" id="{427EEB3B-3C9A-4333-8945-AEC84E330886}"/>
              </a:ext>
            </a:extLst>
          </p:cNvPr>
          <p:cNvSpPr>
            <a:spLocks noGrp="1" noChangeArrowheads="1"/>
          </p:cNvSpPr>
          <p:nvPr>
            <p:ph idx="1"/>
          </p:nvPr>
        </p:nvSpPr>
        <p:spPr>
          <a:xfrm>
            <a:off x="243672" y="774780"/>
            <a:ext cx="5690213" cy="5822571"/>
          </a:xfrm>
        </p:spPr>
        <p:txBody>
          <a:bodyPr/>
          <a:lstStyle/>
          <a:p>
            <a:r>
              <a:rPr lang="fr-FR" altLang="fr-FR" sz="1600" dirty="0"/>
              <a:t>Have a ‘production shift’ </a:t>
            </a:r>
            <a:r>
              <a:rPr lang="fr-FR" altLang="fr-FR" sz="1600" dirty="0" err="1"/>
              <a:t>faster</a:t>
            </a:r>
            <a:r>
              <a:rPr lang="fr-FR" altLang="fr-FR" sz="1600" dirty="0"/>
              <a:t> than population </a:t>
            </a:r>
            <a:r>
              <a:rPr lang="fr-FR" altLang="fr-FR" sz="1600" dirty="0" err="1"/>
              <a:t>increase</a:t>
            </a:r>
            <a:endParaRPr lang="fr-FR" altLang="fr-FR" sz="1600" dirty="0"/>
          </a:p>
          <a:p>
            <a:pPr lvl="1"/>
            <a:r>
              <a:rPr lang="fr-FR" altLang="fr-FR" sz="1100" dirty="0"/>
              <a:t>If capital accumulation </a:t>
            </a:r>
            <a:r>
              <a:rPr lang="fr-FR" altLang="fr-FR" sz="1100" dirty="0" err="1"/>
              <a:t>is</a:t>
            </a:r>
            <a:r>
              <a:rPr lang="fr-FR" altLang="fr-FR" sz="1100" dirty="0"/>
              <a:t> possible, then </a:t>
            </a:r>
            <a:r>
              <a:rPr lang="fr-FR" altLang="fr-FR" sz="1100" dirty="0" err="1"/>
              <a:t>faster</a:t>
            </a:r>
            <a:r>
              <a:rPr lang="fr-FR" altLang="fr-FR" sz="1100" dirty="0"/>
              <a:t> </a:t>
            </a:r>
          </a:p>
          <a:p>
            <a:pPr lvl="1"/>
            <a:r>
              <a:rPr lang="fr-FR" altLang="fr-FR" sz="1200" dirty="0"/>
              <a:t>If rate of growth of tech. shift </a:t>
            </a:r>
            <a:r>
              <a:rPr lang="fr-FR" altLang="fr-FR" sz="1200" dirty="0" err="1"/>
              <a:t>is</a:t>
            </a:r>
            <a:r>
              <a:rPr lang="fr-FR" altLang="fr-FR" sz="1200" dirty="0"/>
              <a:t> </a:t>
            </a:r>
            <a:r>
              <a:rPr lang="fr-FR" altLang="fr-FR" sz="1200" dirty="0" err="1"/>
              <a:t>lower</a:t>
            </a:r>
            <a:r>
              <a:rPr lang="fr-FR" altLang="fr-FR" sz="1200" dirty="0"/>
              <a:t> than population, then population </a:t>
            </a:r>
            <a:r>
              <a:rPr lang="fr-FR" altLang="fr-FR" sz="1200" dirty="0" err="1"/>
              <a:t>increase</a:t>
            </a:r>
            <a:r>
              <a:rPr lang="fr-FR" altLang="fr-FR" sz="1200" dirty="0"/>
              <a:t> </a:t>
            </a:r>
            <a:r>
              <a:rPr lang="fr-FR" altLang="fr-FR" sz="1200" dirty="0" err="1"/>
              <a:t>absorb</a:t>
            </a:r>
            <a:r>
              <a:rPr lang="fr-FR" altLang="fr-FR" sz="1200" dirty="0"/>
              <a:t> all </a:t>
            </a:r>
            <a:r>
              <a:rPr lang="fr-FR" altLang="fr-FR" sz="1200" dirty="0" err="1"/>
              <a:t>technological</a:t>
            </a:r>
            <a:r>
              <a:rPr lang="fr-FR" altLang="fr-FR" sz="1200" dirty="0"/>
              <a:t> </a:t>
            </a:r>
            <a:r>
              <a:rPr lang="fr-FR" altLang="fr-FR" sz="1200" dirty="0" err="1"/>
              <a:t>progress</a:t>
            </a:r>
            <a:endParaRPr lang="fr-FR" altLang="fr-FR" sz="1200" dirty="0"/>
          </a:p>
          <a:p>
            <a:pPr lvl="1"/>
            <a:r>
              <a:rPr lang="fr-FR" altLang="fr-FR" sz="1200" dirty="0"/>
              <a:t>If rate of growth </a:t>
            </a:r>
            <a:r>
              <a:rPr lang="fr-FR" altLang="fr-FR" sz="1200" dirty="0" err="1"/>
              <a:t>is</a:t>
            </a:r>
            <a:r>
              <a:rPr lang="fr-FR" altLang="fr-FR" sz="1200" dirty="0"/>
              <a:t> </a:t>
            </a:r>
            <a:r>
              <a:rPr lang="fr-FR" altLang="fr-FR" sz="1200" dirty="0" err="1"/>
              <a:t>faster</a:t>
            </a:r>
            <a:r>
              <a:rPr lang="fr-FR" altLang="fr-FR" sz="1200" dirty="0"/>
              <a:t>, then </a:t>
            </a:r>
            <a:r>
              <a:rPr lang="fr-FR" altLang="fr-FR" sz="1200" dirty="0" err="1"/>
              <a:t>median</a:t>
            </a:r>
            <a:r>
              <a:rPr lang="fr-FR" altLang="fr-FR" sz="1200" dirty="0"/>
              <a:t> </a:t>
            </a:r>
            <a:r>
              <a:rPr lang="fr-FR" altLang="fr-FR" sz="1200" dirty="0" err="1"/>
              <a:t>food</a:t>
            </a:r>
            <a:r>
              <a:rPr lang="fr-FR" altLang="fr-FR" sz="1200" dirty="0"/>
              <a:t>/pop can </a:t>
            </a:r>
            <a:r>
              <a:rPr lang="fr-FR" altLang="fr-FR" sz="1200" dirty="0" err="1"/>
              <a:t>rise</a:t>
            </a:r>
            <a:endParaRPr lang="fr-FR" altLang="fr-FR" sz="1200" dirty="0"/>
          </a:p>
          <a:p>
            <a:pPr lvl="2"/>
            <a:r>
              <a:rPr lang="fr-FR" altLang="fr-FR" sz="1200" dirty="0"/>
              <a:t>If </a:t>
            </a:r>
            <a:r>
              <a:rPr lang="fr-FR" altLang="fr-FR" sz="1200" dirty="0" err="1"/>
              <a:t>median</a:t>
            </a:r>
            <a:r>
              <a:rPr lang="fr-FR" altLang="fr-FR" sz="1200" dirty="0"/>
              <a:t>/pop </a:t>
            </a:r>
            <a:r>
              <a:rPr lang="fr-FR" altLang="fr-FR" sz="1200" dirty="0" err="1"/>
              <a:t>rises</a:t>
            </a:r>
            <a:r>
              <a:rPr lang="fr-FR" altLang="fr-FR" sz="1200" dirty="0"/>
              <a:t>, than </a:t>
            </a:r>
            <a:r>
              <a:rPr lang="fr-FR" altLang="fr-FR" sz="1200" dirty="0" err="1"/>
              <a:t>starvation</a:t>
            </a:r>
            <a:r>
              <a:rPr lang="fr-FR" altLang="fr-FR" sz="1200" dirty="0"/>
              <a:t> </a:t>
            </a:r>
            <a:r>
              <a:rPr lang="fr-FR" altLang="fr-FR" sz="1200" dirty="0" err="1"/>
              <a:t>is</a:t>
            </a:r>
            <a:r>
              <a:rPr lang="fr-FR" altLang="fr-FR" sz="1200" dirty="0"/>
              <a:t> no more a ‘point fixe’, </a:t>
            </a:r>
            <a:r>
              <a:rPr lang="fr-FR" altLang="fr-FR" sz="1200" dirty="0" err="1"/>
              <a:t>widespread</a:t>
            </a:r>
            <a:r>
              <a:rPr lang="fr-FR" altLang="fr-FR" sz="1200" dirty="0"/>
              <a:t> accumulation </a:t>
            </a:r>
            <a:r>
              <a:rPr lang="fr-FR" altLang="fr-FR" sz="1200" dirty="0" err="1"/>
              <a:t>is</a:t>
            </a:r>
            <a:r>
              <a:rPr lang="fr-FR" altLang="fr-FR" sz="1200" dirty="0"/>
              <a:t> made possible</a:t>
            </a:r>
          </a:p>
          <a:p>
            <a:pPr lvl="2"/>
            <a:r>
              <a:rPr lang="fr-FR" altLang="fr-FR" sz="1200" dirty="0" err="1"/>
              <a:t>wealth</a:t>
            </a:r>
            <a:r>
              <a:rPr lang="fr-FR" altLang="fr-FR" sz="1200" dirty="0"/>
              <a:t> </a:t>
            </a:r>
            <a:r>
              <a:rPr lang="fr-FR" altLang="fr-FR" sz="1200" dirty="0" err="1"/>
              <a:t>is</a:t>
            </a:r>
            <a:r>
              <a:rPr lang="fr-FR" altLang="fr-FR" sz="1200" dirty="0"/>
              <a:t> </a:t>
            </a:r>
            <a:r>
              <a:rPr lang="fr-FR" altLang="fr-FR" sz="1200" dirty="0" err="1"/>
              <a:t>accumulated</a:t>
            </a:r>
            <a:r>
              <a:rPr lang="fr-FR" altLang="fr-FR" sz="1200" dirty="0"/>
              <a:t> and </a:t>
            </a:r>
            <a:r>
              <a:rPr lang="fr-FR" altLang="fr-FR" sz="1200" dirty="0" err="1"/>
              <a:t>will</a:t>
            </a:r>
            <a:r>
              <a:rPr lang="fr-FR" altLang="fr-FR" sz="1200" dirty="0"/>
              <a:t> </a:t>
            </a:r>
            <a:r>
              <a:rPr lang="fr-FR" altLang="fr-FR" sz="1200" dirty="0" err="1"/>
              <a:t>be</a:t>
            </a:r>
            <a:r>
              <a:rPr lang="fr-FR" altLang="fr-FR" sz="1200" dirty="0"/>
              <a:t> </a:t>
            </a:r>
            <a:r>
              <a:rPr lang="fr-FR" altLang="fr-FR" sz="1200" dirty="0" err="1"/>
              <a:t>transmitted</a:t>
            </a:r>
            <a:r>
              <a:rPr lang="fr-FR" altLang="fr-FR" sz="1200" dirty="0"/>
              <a:t> to descendants; but split of </a:t>
            </a:r>
            <a:r>
              <a:rPr lang="fr-FR" altLang="fr-FR" sz="1200" dirty="0" err="1"/>
              <a:t>legacy</a:t>
            </a:r>
            <a:r>
              <a:rPr lang="fr-FR" altLang="fr-FR" sz="1200" dirty="0"/>
              <a:t> leads to </a:t>
            </a:r>
            <a:r>
              <a:rPr lang="fr-FR" altLang="fr-FR" sz="1200" dirty="0" err="1"/>
              <a:t>less</a:t>
            </a:r>
            <a:r>
              <a:rPr lang="fr-FR" altLang="fr-FR" sz="1200" dirty="0"/>
              <a:t> </a:t>
            </a:r>
            <a:r>
              <a:rPr lang="fr-FR" altLang="fr-FR" sz="1200" dirty="0" err="1"/>
              <a:t>child</a:t>
            </a:r>
            <a:r>
              <a:rPr lang="fr-FR" altLang="fr-FR" sz="1200" dirty="0"/>
              <a:t>/</a:t>
            </a:r>
            <a:r>
              <a:rPr lang="fr-FR" altLang="fr-FR" sz="1200" dirty="0" err="1"/>
              <a:t>person</a:t>
            </a:r>
            <a:r>
              <a:rPr lang="fr-FR" altLang="fr-FR" sz="1200" dirty="0"/>
              <a:t>-&gt;</a:t>
            </a:r>
            <a:r>
              <a:rPr lang="fr-FR" altLang="fr-FR" sz="1200" dirty="0" err="1"/>
              <a:t>demographic</a:t>
            </a:r>
            <a:r>
              <a:rPr lang="fr-FR" altLang="fr-FR" sz="1200" dirty="0"/>
              <a:t> transition, </a:t>
            </a:r>
            <a:r>
              <a:rPr lang="fr-FR" altLang="fr-FR" sz="1200" dirty="0" err="1"/>
              <a:t>decrease</a:t>
            </a:r>
            <a:r>
              <a:rPr lang="fr-FR" altLang="fr-FR" sz="1200" dirty="0"/>
              <a:t> in the rate of growth of population</a:t>
            </a:r>
          </a:p>
          <a:p>
            <a:pPr lvl="2"/>
            <a:r>
              <a:rPr lang="fr-FR" altLang="fr-FR" sz="1200" dirty="0" err="1"/>
              <a:t>Equaly</a:t>
            </a:r>
            <a:r>
              <a:rPr lang="fr-FR" altLang="fr-FR" sz="1200" dirty="0"/>
              <a:t>, accumulation </a:t>
            </a:r>
            <a:r>
              <a:rPr lang="fr-FR" altLang="fr-FR" sz="1200" dirty="0" err="1"/>
              <a:t>bring</a:t>
            </a:r>
            <a:r>
              <a:rPr lang="fr-FR" altLang="fr-FR" sz="1200" dirty="0"/>
              <a:t> capital, </a:t>
            </a:r>
            <a:r>
              <a:rPr lang="fr-FR" altLang="fr-FR" sz="1200" dirty="0" err="1"/>
              <a:t>which</a:t>
            </a:r>
            <a:r>
              <a:rPr lang="fr-FR" altLang="fr-FR" sz="1200" dirty="0"/>
              <a:t> </a:t>
            </a:r>
            <a:r>
              <a:rPr lang="fr-FR" altLang="fr-FR" sz="1200" dirty="0" err="1"/>
              <a:t>needs</a:t>
            </a:r>
            <a:r>
              <a:rPr lang="fr-FR" altLang="fr-FR" sz="1200" dirty="0"/>
              <a:t> know how, </a:t>
            </a:r>
            <a:r>
              <a:rPr lang="fr-FR" altLang="fr-FR" sz="1200" dirty="0" err="1"/>
              <a:t>which</a:t>
            </a:r>
            <a:r>
              <a:rPr lang="fr-FR" altLang="fr-FR" sz="1200" dirty="0"/>
              <a:t> </a:t>
            </a:r>
            <a:r>
              <a:rPr lang="fr-FR" altLang="fr-FR" sz="1200" dirty="0" err="1"/>
              <a:t>needs</a:t>
            </a:r>
            <a:r>
              <a:rPr lang="fr-FR" altLang="fr-FR" sz="1200" dirty="0"/>
              <a:t> education: </a:t>
            </a:r>
            <a:r>
              <a:rPr lang="fr-FR" altLang="fr-FR" sz="1200" dirty="0" err="1"/>
              <a:t>children</a:t>
            </a:r>
            <a:r>
              <a:rPr lang="fr-FR" altLang="fr-FR" sz="1200" dirty="0"/>
              <a:t> are a cost and a future </a:t>
            </a:r>
            <a:r>
              <a:rPr lang="fr-FR" altLang="fr-FR" sz="1200" dirty="0" err="1"/>
              <a:t>yield</a:t>
            </a:r>
            <a:r>
              <a:rPr lang="fr-FR" altLang="fr-FR" sz="1200" dirty="0"/>
              <a:t> (</a:t>
            </a:r>
            <a:r>
              <a:rPr lang="fr-FR" altLang="fr-FR" sz="1200" dirty="0" err="1"/>
              <a:t>investment</a:t>
            </a:r>
            <a:r>
              <a:rPr lang="fr-FR" altLang="fr-FR" sz="1200" dirty="0"/>
              <a:t>). </a:t>
            </a:r>
            <a:r>
              <a:rPr lang="fr-FR" altLang="fr-FR" sz="1200" dirty="0" err="1"/>
              <a:t>Less</a:t>
            </a:r>
            <a:r>
              <a:rPr lang="fr-FR" altLang="fr-FR" sz="1200" dirty="0"/>
              <a:t> </a:t>
            </a:r>
            <a:r>
              <a:rPr lang="fr-FR" altLang="fr-FR" sz="1200" dirty="0" err="1"/>
              <a:t>children</a:t>
            </a:r>
            <a:r>
              <a:rPr lang="fr-FR" altLang="fr-FR" sz="1200" dirty="0"/>
              <a:t> </a:t>
            </a:r>
            <a:r>
              <a:rPr lang="fr-FR" altLang="fr-FR" sz="1200" dirty="0" err="1"/>
              <a:t>may</a:t>
            </a:r>
            <a:r>
              <a:rPr lang="fr-FR" altLang="fr-FR" sz="1200" dirty="0"/>
              <a:t> </a:t>
            </a:r>
            <a:r>
              <a:rPr lang="fr-FR" altLang="fr-FR" sz="1200" dirty="0" err="1"/>
              <a:t>bring</a:t>
            </a:r>
            <a:r>
              <a:rPr lang="fr-FR" altLang="fr-FR" sz="1200" dirty="0"/>
              <a:t> better future</a:t>
            </a:r>
          </a:p>
          <a:p>
            <a:pPr lvl="1"/>
            <a:r>
              <a:rPr lang="fr-FR" altLang="fr-FR" sz="1400" dirty="0"/>
              <a:t>Cumulative (positive feedback </a:t>
            </a:r>
            <a:r>
              <a:rPr lang="fr-FR" altLang="fr-FR" sz="1400" dirty="0" err="1"/>
              <a:t>loop</a:t>
            </a:r>
            <a:r>
              <a:rPr lang="fr-FR" altLang="fr-FR" sz="1400" dirty="0"/>
              <a:t>) process make the escape from the </a:t>
            </a:r>
            <a:r>
              <a:rPr lang="fr-FR" altLang="fr-FR" sz="1400" dirty="0" err="1"/>
              <a:t>Malthusian</a:t>
            </a:r>
            <a:r>
              <a:rPr lang="fr-FR" altLang="fr-FR" sz="1400" dirty="0"/>
              <a:t> trap </a:t>
            </a:r>
            <a:r>
              <a:rPr lang="fr-FR" altLang="fr-FR" sz="1400" dirty="0" err="1"/>
              <a:t>faster</a:t>
            </a:r>
            <a:r>
              <a:rPr lang="fr-FR" altLang="fr-FR" sz="1400" dirty="0"/>
              <a:t> and </a:t>
            </a:r>
            <a:r>
              <a:rPr lang="fr-FR" altLang="fr-FR" sz="1400" dirty="0" err="1"/>
              <a:t>faster</a:t>
            </a:r>
            <a:endParaRPr lang="fr-FR" altLang="fr-FR" sz="1400" dirty="0"/>
          </a:p>
          <a:p>
            <a:r>
              <a:rPr lang="fr-FR" altLang="fr-FR" sz="1600" dirty="0"/>
              <a:t>Then come innovations, </a:t>
            </a:r>
            <a:r>
              <a:rPr lang="fr-FR" altLang="fr-FR" sz="1600" dirty="0" err="1"/>
              <a:t>fueled</a:t>
            </a:r>
            <a:r>
              <a:rPr lang="fr-FR" altLang="fr-FR" sz="1600" dirty="0"/>
              <a:t> by new </a:t>
            </a:r>
            <a:r>
              <a:rPr lang="fr-FR" altLang="fr-FR" sz="1600" dirty="0" err="1"/>
              <a:t>markets</a:t>
            </a:r>
            <a:r>
              <a:rPr lang="fr-FR" altLang="fr-FR" sz="1600" dirty="0"/>
              <a:t> and </a:t>
            </a:r>
            <a:r>
              <a:rPr lang="fr-FR" altLang="fr-FR" sz="1600" dirty="0" err="1"/>
              <a:t>demand</a:t>
            </a:r>
            <a:r>
              <a:rPr lang="fr-FR" altLang="fr-FR" sz="1600" dirty="0"/>
              <a:t> for new </a:t>
            </a:r>
            <a:r>
              <a:rPr lang="fr-FR" altLang="fr-FR" sz="1600" dirty="0" err="1"/>
              <a:t>goods</a:t>
            </a:r>
            <a:endParaRPr lang="fr-FR" altLang="fr-FR" sz="1600" dirty="0"/>
          </a:p>
          <a:p>
            <a:pPr lvl="1"/>
            <a:r>
              <a:rPr lang="fr-FR" altLang="fr-FR" sz="1400" dirty="0" err="1"/>
              <a:t>Mechanization</a:t>
            </a:r>
            <a:r>
              <a:rPr lang="fr-FR" altLang="fr-FR" sz="1400" dirty="0"/>
              <a:t> and </a:t>
            </a:r>
            <a:r>
              <a:rPr lang="fr-FR" altLang="fr-FR" sz="1400" dirty="0" err="1"/>
              <a:t>chemistry</a:t>
            </a:r>
            <a:r>
              <a:rPr lang="fr-FR" altLang="fr-FR" sz="1400" dirty="0"/>
              <a:t> of agriculture was an important </a:t>
            </a:r>
            <a:r>
              <a:rPr lang="fr-FR" altLang="fr-FR" sz="1400" dirty="0" err="1"/>
              <a:t>leap</a:t>
            </a:r>
            <a:endParaRPr lang="fr-FR" altLang="fr-FR" sz="1400" dirty="0"/>
          </a:p>
          <a:p>
            <a:pPr lvl="1"/>
            <a:r>
              <a:rPr lang="fr-FR" altLang="fr-FR" sz="1400" dirty="0" err="1"/>
              <a:t>Increase</a:t>
            </a:r>
            <a:r>
              <a:rPr lang="fr-FR" altLang="fr-FR" sz="1400" dirty="0"/>
              <a:t> in </a:t>
            </a:r>
            <a:r>
              <a:rPr lang="fr-FR" altLang="fr-FR" sz="1400" dirty="0" err="1"/>
              <a:t>productivity</a:t>
            </a:r>
            <a:r>
              <a:rPr lang="fr-FR" altLang="fr-FR" sz="1400" dirty="0"/>
              <a:t> of agriculture made possible the </a:t>
            </a:r>
            <a:r>
              <a:rPr lang="fr-FR" altLang="fr-FR" sz="1400" dirty="0" err="1"/>
              <a:t>advent</a:t>
            </a:r>
            <a:r>
              <a:rPr lang="fr-FR" altLang="fr-FR" sz="1400" dirty="0"/>
              <a:t> of </a:t>
            </a:r>
            <a:r>
              <a:rPr lang="fr-FR" altLang="fr-FR" sz="1400" dirty="0" err="1"/>
              <a:t>industry</a:t>
            </a:r>
            <a:endParaRPr lang="fr-FR" altLang="fr-FR" sz="1400" dirty="0"/>
          </a:p>
          <a:p>
            <a:pPr lvl="2"/>
            <a:r>
              <a:rPr lang="fr-FR" altLang="fr-FR" sz="1400" dirty="0"/>
              <a:t>Population </a:t>
            </a:r>
            <a:r>
              <a:rPr lang="fr-FR" altLang="fr-FR" sz="1400" dirty="0" err="1"/>
              <a:t>shifting</a:t>
            </a:r>
            <a:r>
              <a:rPr lang="fr-FR" altLang="fr-FR" sz="1400" dirty="0"/>
              <a:t> from agricultural </a:t>
            </a:r>
            <a:r>
              <a:rPr lang="fr-FR" altLang="fr-FR" sz="1400" dirty="0" err="1"/>
              <a:t>sector</a:t>
            </a:r>
            <a:r>
              <a:rPr lang="fr-FR" altLang="fr-FR" sz="1400" dirty="0"/>
              <a:t> to </a:t>
            </a:r>
            <a:r>
              <a:rPr lang="fr-FR" altLang="fr-FR" sz="1400" dirty="0" err="1"/>
              <a:t>industrial</a:t>
            </a:r>
            <a:r>
              <a:rPr lang="fr-FR" altLang="fr-FR" sz="1400" dirty="0"/>
              <a:t> </a:t>
            </a:r>
            <a:r>
              <a:rPr lang="fr-FR" altLang="fr-FR" sz="1400" dirty="0" err="1"/>
              <a:t>sector</a:t>
            </a:r>
            <a:endParaRPr lang="fr-FR" altLang="fr-FR" sz="1400" dirty="0"/>
          </a:p>
          <a:p>
            <a:pPr lvl="2"/>
            <a:r>
              <a:rPr lang="fr-FR" altLang="fr-FR" sz="1400" dirty="0" err="1"/>
              <a:t>Causality</a:t>
            </a:r>
            <a:r>
              <a:rPr lang="fr-FR" altLang="fr-FR" sz="1400" dirty="0"/>
              <a:t> </a:t>
            </a:r>
            <a:r>
              <a:rPr lang="fr-FR" altLang="fr-FR" sz="1400" dirty="0" err="1"/>
              <a:t>may</a:t>
            </a:r>
            <a:r>
              <a:rPr lang="fr-FR" altLang="fr-FR" sz="1400" dirty="0"/>
              <a:t> </a:t>
            </a:r>
            <a:r>
              <a:rPr lang="fr-FR" altLang="fr-FR" sz="1400" dirty="0" err="1"/>
              <a:t>be</a:t>
            </a:r>
            <a:r>
              <a:rPr lang="fr-FR" altLang="fr-FR" sz="1400" dirty="0"/>
              <a:t> the reverse (</a:t>
            </a:r>
            <a:r>
              <a:rPr lang="fr-FR" altLang="fr-FR" sz="1400" dirty="0" err="1"/>
              <a:t>urbanization</a:t>
            </a:r>
            <a:r>
              <a:rPr lang="fr-FR" altLang="fr-FR" sz="1400" dirty="0"/>
              <a:t> </a:t>
            </a:r>
            <a:r>
              <a:rPr lang="fr-FR" altLang="fr-FR" sz="1400" dirty="0" err="1"/>
              <a:t>needs</a:t>
            </a:r>
            <a:r>
              <a:rPr lang="fr-FR" altLang="fr-FR" sz="1400" dirty="0"/>
              <a:t> agriculture </a:t>
            </a:r>
            <a:r>
              <a:rPr lang="fr-FR" altLang="fr-FR" sz="1400" dirty="0" err="1"/>
              <a:t>progress</a:t>
            </a:r>
            <a:r>
              <a:rPr lang="fr-FR" altLang="fr-FR" sz="1400" dirty="0"/>
              <a:t>, </a:t>
            </a:r>
            <a:r>
              <a:rPr lang="fr-FR" altLang="fr-FR" sz="1400" dirty="0" err="1"/>
              <a:t>urbanization</a:t>
            </a:r>
            <a:r>
              <a:rPr lang="fr-FR" altLang="fr-FR" sz="1400" dirty="0"/>
              <a:t> </a:t>
            </a:r>
            <a:r>
              <a:rPr lang="fr-FR" altLang="fr-FR" sz="1400" dirty="0" err="1"/>
              <a:t>produces</a:t>
            </a:r>
            <a:r>
              <a:rPr lang="fr-FR" altLang="fr-FR" sz="1400" dirty="0"/>
              <a:t> innovation and </a:t>
            </a:r>
            <a:r>
              <a:rPr lang="fr-FR" altLang="fr-FR" sz="1400" dirty="0" err="1"/>
              <a:t>incentives</a:t>
            </a:r>
            <a:r>
              <a:rPr lang="fr-FR" altLang="fr-FR" sz="1400" dirty="0"/>
              <a:t> to get out ‘agricultural’ trap and </a:t>
            </a:r>
            <a:r>
              <a:rPr lang="fr-FR" altLang="fr-FR" sz="1400" dirty="0" err="1"/>
              <a:t>gives</a:t>
            </a:r>
            <a:r>
              <a:rPr lang="fr-FR" altLang="fr-FR" sz="1400" dirty="0"/>
              <a:t> a use for the surplus)</a:t>
            </a:r>
          </a:p>
        </p:txBody>
      </p:sp>
      <p:grpSp>
        <p:nvGrpSpPr>
          <p:cNvPr id="11" name="Groupe 10">
            <a:extLst>
              <a:ext uri="{FF2B5EF4-FFF2-40B4-BE49-F238E27FC236}">
                <a16:creationId xmlns:a16="http://schemas.microsoft.com/office/drawing/2014/main" id="{2D3BAC1A-DA54-E085-5D1D-BCEE4B5B64CE}"/>
              </a:ext>
            </a:extLst>
          </p:cNvPr>
          <p:cNvGrpSpPr/>
          <p:nvPr/>
        </p:nvGrpSpPr>
        <p:grpSpPr>
          <a:xfrm>
            <a:off x="6456040" y="2200499"/>
            <a:ext cx="8795154" cy="4657501"/>
            <a:chOff x="3293317" y="632050"/>
            <a:chExt cx="8795154" cy="4657501"/>
          </a:xfrm>
        </p:grpSpPr>
        <p:sp>
          <p:nvSpPr>
            <p:cNvPr id="28" name="Arc 27">
              <a:extLst>
                <a:ext uri="{FF2B5EF4-FFF2-40B4-BE49-F238E27FC236}">
                  <a16:creationId xmlns:a16="http://schemas.microsoft.com/office/drawing/2014/main" id="{58B02C1C-9081-4F16-AD67-AC8631CE5328}"/>
                </a:ext>
              </a:extLst>
            </p:cNvPr>
            <p:cNvSpPr/>
            <p:nvPr/>
          </p:nvSpPr>
          <p:spPr bwMode="auto">
            <a:xfrm>
              <a:off x="3568358" y="1484313"/>
              <a:ext cx="8467725" cy="3805238"/>
            </a:xfrm>
            <a:prstGeom prst="arc">
              <a:avLst>
                <a:gd name="adj1" fmla="val 11157810"/>
                <a:gd name="adj2" fmla="val 15696340"/>
              </a:avLst>
            </a:prstGeom>
            <a:noFill/>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p>
          </p:txBody>
        </p:sp>
        <p:sp>
          <p:nvSpPr>
            <p:cNvPr id="29" name="Arc 28">
              <a:extLst>
                <a:ext uri="{FF2B5EF4-FFF2-40B4-BE49-F238E27FC236}">
                  <a16:creationId xmlns:a16="http://schemas.microsoft.com/office/drawing/2014/main" id="{E220F3AD-A844-4686-BB51-AB73345FBA03}"/>
                </a:ext>
              </a:extLst>
            </p:cNvPr>
            <p:cNvSpPr/>
            <p:nvPr/>
          </p:nvSpPr>
          <p:spPr bwMode="auto">
            <a:xfrm rot="21270947">
              <a:off x="3620746" y="976313"/>
              <a:ext cx="8467725" cy="3805238"/>
            </a:xfrm>
            <a:prstGeom prst="arc">
              <a:avLst>
                <a:gd name="adj1" fmla="val 11023293"/>
                <a:gd name="adj2" fmla="val 15696340"/>
              </a:avLst>
            </a:prstGeom>
            <a:noFill/>
            <a:ln>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p>
          </p:txBody>
        </p:sp>
        <p:sp>
          <p:nvSpPr>
            <p:cNvPr id="35" name="Arc 34">
              <a:extLst>
                <a:ext uri="{FF2B5EF4-FFF2-40B4-BE49-F238E27FC236}">
                  <a16:creationId xmlns:a16="http://schemas.microsoft.com/office/drawing/2014/main" id="{2CC46AF7-782B-4E6E-B13B-0A65DCE3524B}"/>
                </a:ext>
              </a:extLst>
            </p:cNvPr>
            <p:cNvSpPr/>
            <p:nvPr/>
          </p:nvSpPr>
          <p:spPr bwMode="auto">
            <a:xfrm rot="21270947">
              <a:off x="3605792" y="648928"/>
              <a:ext cx="8323005" cy="4125130"/>
            </a:xfrm>
            <a:prstGeom prst="arc">
              <a:avLst>
                <a:gd name="adj1" fmla="val 11023293"/>
                <a:gd name="adj2" fmla="val 15696340"/>
              </a:avLst>
            </a:prstGeom>
            <a:noFill/>
            <a:ln>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p>
          </p:txBody>
        </p:sp>
        <p:grpSp>
          <p:nvGrpSpPr>
            <p:cNvPr id="3" name="Groupe 2">
              <a:extLst>
                <a:ext uri="{FF2B5EF4-FFF2-40B4-BE49-F238E27FC236}">
                  <a16:creationId xmlns:a16="http://schemas.microsoft.com/office/drawing/2014/main" id="{433DF96E-EF33-75CB-A75C-39267FA4CAF3}"/>
                </a:ext>
              </a:extLst>
            </p:cNvPr>
            <p:cNvGrpSpPr/>
            <p:nvPr/>
          </p:nvGrpSpPr>
          <p:grpSpPr>
            <a:xfrm>
              <a:off x="3293317" y="632050"/>
              <a:ext cx="5439593" cy="2940049"/>
              <a:chOff x="3293317" y="632050"/>
              <a:chExt cx="5439593" cy="2940049"/>
            </a:xfrm>
          </p:grpSpPr>
          <p:cxnSp>
            <p:nvCxnSpPr>
              <p:cNvPr id="4" name="Connecteur droit avec flèche 4">
                <a:extLst>
                  <a:ext uri="{FF2B5EF4-FFF2-40B4-BE49-F238E27FC236}">
                    <a16:creationId xmlns:a16="http://schemas.microsoft.com/office/drawing/2014/main" id="{05509EDA-65D7-41C0-BF8A-CC77CABB46F8}"/>
                  </a:ext>
                </a:extLst>
              </p:cNvPr>
              <p:cNvCxnSpPr>
                <a:cxnSpLocks noChangeShapeType="1"/>
              </p:cNvCxnSpPr>
              <p:nvPr/>
            </p:nvCxnSpPr>
            <p:spPr bwMode="auto">
              <a:xfrm flipH="1">
                <a:off x="4098578" y="727299"/>
                <a:ext cx="144462" cy="28448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5" name="Connecteur droit avec flèche 4">
                <a:extLst>
                  <a:ext uri="{FF2B5EF4-FFF2-40B4-BE49-F238E27FC236}">
                    <a16:creationId xmlns:a16="http://schemas.microsoft.com/office/drawing/2014/main" id="{8F687A28-C9FE-4773-99B2-C03E7202D852}"/>
                  </a:ext>
                </a:extLst>
              </p:cNvPr>
              <p:cNvCxnSpPr/>
              <p:nvPr/>
            </p:nvCxnSpPr>
            <p:spPr bwMode="auto">
              <a:xfrm flipV="1">
                <a:off x="3647728" y="632050"/>
                <a:ext cx="0" cy="2389187"/>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0DC28CFC-31C4-48D3-B255-AC9C339059F2}"/>
                  </a:ext>
                </a:extLst>
              </p:cNvPr>
              <p:cNvCxnSpPr/>
              <p:nvPr/>
            </p:nvCxnSpPr>
            <p:spPr bwMode="auto">
              <a:xfrm>
                <a:off x="3647728" y="3021236"/>
                <a:ext cx="4679950" cy="0"/>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68968874-92C5-4BC6-BCFC-5715E873E730}"/>
                  </a:ext>
                </a:extLst>
              </p:cNvPr>
              <p:cNvCxnSpPr/>
              <p:nvPr/>
            </p:nvCxnSpPr>
            <p:spPr bwMode="auto">
              <a:xfrm flipV="1">
                <a:off x="3647728" y="1052736"/>
                <a:ext cx="3814762" cy="19685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Connecteur droit 16">
                <a:extLst>
                  <a:ext uri="{FF2B5EF4-FFF2-40B4-BE49-F238E27FC236}">
                    <a16:creationId xmlns:a16="http://schemas.microsoft.com/office/drawing/2014/main" id="{203A2D0E-F8B1-47CC-8B05-EBC6A836D8A8}"/>
                  </a:ext>
                </a:extLst>
              </p:cNvPr>
              <p:cNvCxnSpPr>
                <a:cxnSpLocks noChangeShapeType="1"/>
              </p:cNvCxnSpPr>
              <p:nvPr/>
            </p:nvCxnSpPr>
            <p:spPr bwMode="auto">
              <a:xfrm>
                <a:off x="7051328" y="1751237"/>
                <a:ext cx="91440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9" name="ZoneTexte 19">
                <a:extLst>
                  <a:ext uri="{FF2B5EF4-FFF2-40B4-BE49-F238E27FC236}">
                    <a16:creationId xmlns:a16="http://schemas.microsoft.com/office/drawing/2014/main" id="{69F676EC-4F41-4CCA-8DBB-8E725F0361ED}"/>
                  </a:ext>
                </a:extLst>
              </p:cNvPr>
              <p:cNvSpPr txBox="1">
                <a:spLocks noChangeArrowheads="1"/>
              </p:cNvSpPr>
              <p:nvPr/>
            </p:nvSpPr>
            <p:spPr bwMode="auto">
              <a:xfrm>
                <a:off x="7842323" y="3090463"/>
                <a:ext cx="890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population</a:t>
                </a:r>
              </a:p>
            </p:txBody>
          </p:sp>
          <p:sp>
            <p:nvSpPr>
              <p:cNvPr id="10" name="ZoneTexte 20">
                <a:extLst>
                  <a:ext uri="{FF2B5EF4-FFF2-40B4-BE49-F238E27FC236}">
                    <a16:creationId xmlns:a16="http://schemas.microsoft.com/office/drawing/2014/main" id="{4DC2AE5D-9D39-40B2-B025-E9FDC3AF7415}"/>
                  </a:ext>
                </a:extLst>
              </p:cNvPr>
              <p:cNvSpPr txBox="1">
                <a:spLocks noChangeArrowheads="1"/>
              </p:cNvSpPr>
              <p:nvPr/>
            </p:nvSpPr>
            <p:spPr bwMode="auto">
              <a:xfrm rot="16200000">
                <a:off x="2982014" y="1027997"/>
                <a:ext cx="89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production</a:t>
                </a:r>
              </a:p>
            </p:txBody>
          </p:sp>
          <mc:AlternateContent xmlns:mc="http://schemas.openxmlformats.org/markup-compatibility/2006" xmlns:a14="http://schemas.microsoft.com/office/drawing/2010/main">
            <mc:Choice Requires="a14">
              <p:sp>
                <p:nvSpPr>
                  <p:cNvPr id="19" name="ZoneTexte 22">
                    <a:extLst>
                      <a:ext uri="{FF2B5EF4-FFF2-40B4-BE49-F238E27FC236}">
                        <a16:creationId xmlns:a16="http://schemas.microsoft.com/office/drawing/2014/main" id="{C7289FDD-411D-42DD-B453-A7129D914CEC}"/>
                      </a:ext>
                    </a:extLst>
                  </p:cNvPr>
                  <p:cNvSpPr txBox="1">
                    <a:spLocks noChangeArrowheads="1"/>
                  </p:cNvSpPr>
                  <p:nvPr/>
                </p:nvSpPr>
                <p:spPr bwMode="auto">
                  <a:xfrm>
                    <a:off x="6567104" y="1623164"/>
                    <a:ext cx="18859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lgn="ctr">
                      <a:spcBef>
                        <a:spcPct val="0"/>
                      </a:spcBef>
                      <a:buClrTx/>
                      <a:buSzTx/>
                      <a:buFontTx/>
                      <a:buNone/>
                    </a:pPr>
                    <a:r>
                      <a:rPr lang="fr-FR" altLang="fr-FR" sz="900" dirty="0">
                        <a:solidFill>
                          <a:schemeClr val="accent2"/>
                        </a:solidFill>
                        <a:latin typeface="Calibri" panose="020F0502020204030204" pitchFamily="34" charset="0"/>
                        <a:cs typeface="Calibri" panose="020F0502020204030204" pitchFamily="34" charset="0"/>
                      </a:rPr>
                      <a:t>production </a:t>
                    </a:r>
                    <a14:m>
                      <m:oMath xmlns:m="http://schemas.openxmlformats.org/officeDocument/2006/math">
                        <m:r>
                          <a:rPr lang="fr-FR" altLang="fr-FR" sz="900" i="1">
                            <a:solidFill>
                              <a:schemeClr val="accent2"/>
                            </a:solidFill>
                            <a:latin typeface="Cambria Math" panose="02040503050406030204" pitchFamily="18" charset="0"/>
                          </a:rPr>
                          <m:t>𝑓</m:t>
                        </m:r>
                        <m:r>
                          <a:rPr lang="fr-FR" altLang="fr-FR" sz="900" i="1">
                            <a:solidFill>
                              <a:schemeClr val="accent2"/>
                            </a:solidFill>
                            <a:latin typeface="Cambria Math" panose="02040503050406030204" pitchFamily="18" charset="0"/>
                          </a:rPr>
                          <m:t>(</m:t>
                        </m:r>
                        <m:r>
                          <a:rPr lang="fr-FR" altLang="fr-FR" sz="900" i="1">
                            <a:solidFill>
                              <a:schemeClr val="accent2"/>
                            </a:solidFill>
                            <a:latin typeface="Cambria Math" panose="02040503050406030204" pitchFamily="18" charset="0"/>
                          </a:rPr>
                          <m:t>𝑝𝑜𝑝</m:t>
                        </m:r>
                        <m:r>
                          <a:rPr lang="fr-FR" altLang="fr-FR" sz="900" i="1">
                            <a:solidFill>
                              <a:schemeClr val="accent2"/>
                            </a:solidFill>
                            <a:latin typeface="Cambria Math" panose="02040503050406030204" pitchFamily="18" charset="0"/>
                          </a:rPr>
                          <m:t>)</m:t>
                        </m:r>
                      </m:oMath>
                    </a14:m>
                    <a:endParaRPr lang="fr-FR" altLang="fr-FR" sz="900" dirty="0">
                      <a:solidFill>
                        <a:schemeClr val="accent2"/>
                      </a:solidFill>
                      <a:latin typeface="Calibri" panose="020F0502020204030204" pitchFamily="34" charset="0"/>
                      <a:cs typeface="Calibri" panose="020F0502020204030204" pitchFamily="34" charset="0"/>
                    </a:endParaRPr>
                  </a:p>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900" i="1" dirty="0">
                              <a:solidFill>
                                <a:schemeClr val="accent2"/>
                              </a:solidFill>
                              <a:latin typeface="Cambria Math" panose="02040503050406030204" pitchFamily="18" charset="0"/>
                            </a:rPr>
                            <m:t>𝑓</m:t>
                          </m:r>
                          <m:r>
                            <a:rPr lang="fr-FR" altLang="fr-FR" sz="900" i="1" dirty="0">
                              <a:solidFill>
                                <a:schemeClr val="accent2"/>
                              </a:solidFill>
                              <a:latin typeface="Cambria Math" panose="02040503050406030204" pitchFamily="18" charset="0"/>
                            </a:rPr>
                            <m:t>’&gt;0, </m:t>
                          </m:r>
                          <m:sSup>
                            <m:sSupPr>
                              <m:ctrlPr>
                                <a:rPr lang="fr-FR" altLang="fr-FR" sz="900" i="1" dirty="0">
                                  <a:solidFill>
                                    <a:schemeClr val="accent2"/>
                                  </a:solidFill>
                                  <a:latin typeface="Cambria Math" panose="02040503050406030204" pitchFamily="18" charset="0"/>
                                </a:rPr>
                              </m:ctrlPr>
                            </m:sSupPr>
                            <m:e>
                              <m:r>
                                <a:rPr lang="fr-FR" altLang="fr-FR" sz="900" i="1" dirty="0">
                                  <a:solidFill>
                                    <a:schemeClr val="accent2"/>
                                  </a:solidFill>
                                  <a:latin typeface="Cambria Math" panose="02040503050406030204" pitchFamily="18" charset="0"/>
                                </a:rPr>
                                <m:t>𝑓</m:t>
                              </m:r>
                            </m:e>
                            <m:sup>
                              <m:r>
                                <a:rPr lang="fr-FR" altLang="fr-FR" sz="900" i="1" dirty="0">
                                  <a:solidFill>
                                    <a:schemeClr val="accent2"/>
                                  </a:solidFill>
                                  <a:latin typeface="Cambria Math" panose="02040503050406030204" pitchFamily="18" charset="0"/>
                                </a:rPr>
                                <m:t>′′</m:t>
                              </m:r>
                            </m:sup>
                          </m:sSup>
                          <m:r>
                            <a:rPr lang="fr-FR" altLang="fr-FR" sz="900" i="1" dirty="0">
                              <a:solidFill>
                                <a:schemeClr val="accent2"/>
                              </a:solidFill>
                              <a:latin typeface="Cambria Math" panose="02040503050406030204" pitchFamily="18" charset="0"/>
                            </a:rPr>
                            <m:t>&lt;0</m:t>
                          </m:r>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19" name="ZoneTexte 22">
                    <a:extLst>
                      <a:ext uri="{FF2B5EF4-FFF2-40B4-BE49-F238E27FC236}">
                        <a16:creationId xmlns:a16="http://schemas.microsoft.com/office/drawing/2014/main" id="{C7289FDD-411D-42DD-B453-A7129D914CEC}"/>
                      </a:ext>
                    </a:extLst>
                  </p:cNvPr>
                  <p:cNvSpPr txBox="1">
                    <a:spLocks noRot="1" noChangeAspect="1" noMove="1" noResize="1" noEditPoints="1" noAdjustHandles="1" noChangeArrowheads="1" noChangeShapeType="1" noTextEdit="1"/>
                  </p:cNvSpPr>
                  <p:nvPr/>
                </p:nvSpPr>
                <p:spPr bwMode="auto">
                  <a:xfrm>
                    <a:off x="6567104" y="1623164"/>
                    <a:ext cx="1885950" cy="369332"/>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22">
                    <a:extLst>
                      <a:ext uri="{FF2B5EF4-FFF2-40B4-BE49-F238E27FC236}">
                        <a16:creationId xmlns:a16="http://schemas.microsoft.com/office/drawing/2014/main" id="{0F3438F0-52C6-44CF-8245-91C26F56109C}"/>
                      </a:ext>
                    </a:extLst>
                  </p:cNvPr>
                  <p:cNvSpPr txBox="1">
                    <a:spLocks noChangeArrowheads="1"/>
                  </p:cNvSpPr>
                  <p:nvPr/>
                </p:nvSpPr>
                <p:spPr bwMode="auto">
                  <a:xfrm>
                    <a:off x="6619569" y="1158507"/>
                    <a:ext cx="1885950"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acc>
                            <m:accPr>
                              <m:chr m:val="̂"/>
                              <m:ctrlPr>
                                <a:rPr lang="fr-FR" altLang="fr-FR" sz="900" i="1">
                                  <a:solidFill>
                                    <a:schemeClr val="accent1"/>
                                  </a:solidFill>
                                  <a:latin typeface="Cambria Math" panose="02040503050406030204" pitchFamily="18" charset="0"/>
                                </a:rPr>
                              </m:ctrlPr>
                            </m:accPr>
                            <m:e>
                              <m:r>
                                <a:rPr lang="fr-FR" altLang="fr-FR" sz="900" i="1">
                                  <a:solidFill>
                                    <a:schemeClr val="accent1"/>
                                  </a:solidFill>
                                  <a:latin typeface="Cambria Math" panose="02040503050406030204" pitchFamily="18" charset="0"/>
                                </a:rPr>
                                <m:t>𝑤</m:t>
                              </m:r>
                            </m:e>
                          </m:acc>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𝑙𝑖𝑛𝑒</m:t>
                          </m:r>
                        </m:oMath>
                      </m:oMathPara>
                    </a14:m>
                    <a:endParaRPr lang="fr-FR" altLang="fr-FR" sz="900" dirty="0">
                      <a:solidFill>
                        <a:schemeClr val="accent1"/>
                      </a:solidFill>
                      <a:latin typeface="Calibri" panose="020F0502020204030204" pitchFamily="34" charset="0"/>
                      <a:cs typeface="Calibri" panose="020F0502020204030204" pitchFamily="34" charset="0"/>
                    </a:endParaRPr>
                  </a:p>
                </p:txBody>
              </p:sp>
            </mc:Choice>
            <mc:Fallback xmlns="">
              <p:sp>
                <p:nvSpPr>
                  <p:cNvPr id="20" name="ZoneTexte 22">
                    <a:extLst>
                      <a:ext uri="{FF2B5EF4-FFF2-40B4-BE49-F238E27FC236}">
                        <a16:creationId xmlns:a16="http://schemas.microsoft.com/office/drawing/2014/main" id="{0F3438F0-52C6-44CF-8245-91C26F56109C}"/>
                      </a:ext>
                    </a:extLst>
                  </p:cNvPr>
                  <p:cNvSpPr txBox="1">
                    <a:spLocks noRot="1" noChangeAspect="1" noMove="1" noResize="1" noEditPoints="1" noAdjustHandles="1" noChangeArrowheads="1" noChangeShapeType="1" noTextEdit="1"/>
                  </p:cNvSpPr>
                  <p:nvPr/>
                </p:nvSpPr>
                <p:spPr bwMode="auto">
                  <a:xfrm>
                    <a:off x="6619569" y="1158507"/>
                    <a:ext cx="1885950" cy="230832"/>
                  </a:xfrm>
                  <a:prstGeom prst="rect">
                    <a:avLst/>
                  </a:prstGeom>
                  <a:blipFill>
                    <a:blip r:embed="rId3"/>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41">
                    <a:extLst>
                      <a:ext uri="{FF2B5EF4-FFF2-40B4-BE49-F238E27FC236}">
                        <a16:creationId xmlns:a16="http://schemas.microsoft.com/office/drawing/2014/main" id="{97A08D01-4708-4888-8C78-A13548813C40}"/>
                      </a:ext>
                    </a:extLst>
                  </p:cNvPr>
                  <p:cNvSpPr txBox="1">
                    <a:spLocks noChangeArrowheads="1"/>
                  </p:cNvSpPr>
                  <p:nvPr/>
                </p:nvSpPr>
                <p:spPr bwMode="auto">
                  <a:xfrm>
                    <a:off x="4420640" y="3017340"/>
                    <a:ext cx="29681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21" name="ZoneTexte 41">
                    <a:extLst>
                      <a:ext uri="{FF2B5EF4-FFF2-40B4-BE49-F238E27FC236}">
                        <a16:creationId xmlns:a16="http://schemas.microsoft.com/office/drawing/2014/main" id="{97A08D01-4708-4888-8C78-A13548813C40}"/>
                      </a:ext>
                    </a:extLst>
                  </p:cNvPr>
                  <p:cNvSpPr txBox="1">
                    <a:spLocks noRot="1" noChangeAspect="1" noMove="1" noResize="1" noEditPoints="1" noAdjustHandles="1" noChangeArrowheads="1" noChangeShapeType="1" noTextEdit="1"/>
                  </p:cNvSpPr>
                  <p:nvPr/>
                </p:nvSpPr>
                <p:spPr bwMode="auto">
                  <a:xfrm>
                    <a:off x="4420640" y="3017340"/>
                    <a:ext cx="296813" cy="215444"/>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41">
                    <a:extLst>
                      <a:ext uri="{FF2B5EF4-FFF2-40B4-BE49-F238E27FC236}">
                        <a16:creationId xmlns:a16="http://schemas.microsoft.com/office/drawing/2014/main" id="{F844A541-D5C0-4F70-B9AE-F77E51EE646D}"/>
                      </a:ext>
                    </a:extLst>
                  </p:cNvPr>
                  <p:cNvSpPr txBox="1">
                    <a:spLocks noChangeArrowheads="1"/>
                  </p:cNvSpPr>
                  <p:nvPr/>
                </p:nvSpPr>
                <p:spPr bwMode="auto">
                  <a:xfrm>
                    <a:off x="4838356" y="3008488"/>
                    <a:ext cx="3240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r>
                            <a:rPr lang="fr-FR" altLang="fr-FR" sz="800" i="1">
                              <a:latin typeface="Cambria Math" panose="02040503050406030204" pitchFamily="18" charset="0"/>
                            </a:rPr>
                            <m:t>′</m:t>
                          </m:r>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26" name="ZoneTexte 41">
                    <a:extLst>
                      <a:ext uri="{FF2B5EF4-FFF2-40B4-BE49-F238E27FC236}">
                        <a16:creationId xmlns:a16="http://schemas.microsoft.com/office/drawing/2014/main" id="{F844A541-D5C0-4F70-B9AE-F77E51EE646D}"/>
                      </a:ext>
                    </a:extLst>
                  </p:cNvPr>
                  <p:cNvSpPr txBox="1">
                    <a:spLocks noRot="1" noChangeAspect="1" noMove="1" noResize="1" noEditPoints="1" noAdjustHandles="1" noChangeArrowheads="1" noChangeShapeType="1" noTextEdit="1"/>
                  </p:cNvSpPr>
                  <p:nvPr/>
                </p:nvSpPr>
                <p:spPr bwMode="auto">
                  <a:xfrm>
                    <a:off x="4838356" y="3008488"/>
                    <a:ext cx="324063" cy="215444"/>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30" name="Connecteur droit 29">
                <a:extLst>
                  <a:ext uri="{FF2B5EF4-FFF2-40B4-BE49-F238E27FC236}">
                    <a16:creationId xmlns:a16="http://schemas.microsoft.com/office/drawing/2014/main" id="{6158BB89-3FF6-4FB4-A5ED-FA164F218344}"/>
                  </a:ext>
                </a:extLst>
              </p:cNvPr>
              <p:cNvCxnSpPr>
                <a:cxnSpLocks/>
              </p:cNvCxnSpPr>
              <p:nvPr/>
            </p:nvCxnSpPr>
            <p:spPr bwMode="auto">
              <a:xfrm flipH="1">
                <a:off x="4552660" y="2165350"/>
                <a:ext cx="291" cy="851990"/>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34C264A2-7510-4840-8410-A07B2C7E61AB}"/>
                  </a:ext>
                </a:extLst>
              </p:cNvPr>
              <p:cNvCxnSpPr>
                <a:cxnSpLocks/>
                <a:endCxn id="26" idx="0"/>
              </p:cNvCxnSpPr>
              <p:nvPr/>
            </p:nvCxnSpPr>
            <p:spPr bwMode="auto">
              <a:xfrm>
                <a:off x="5000387" y="1700808"/>
                <a:ext cx="0" cy="1307680"/>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E47A126A-DB9B-40F4-94BD-4A1338C3552C}"/>
                  </a:ext>
                </a:extLst>
              </p:cNvPr>
              <p:cNvCxnSpPr>
                <a:cxnSpLocks/>
              </p:cNvCxnSpPr>
              <p:nvPr/>
            </p:nvCxnSpPr>
            <p:spPr bwMode="auto">
              <a:xfrm>
                <a:off x="5447928" y="1158507"/>
                <a:ext cx="0" cy="1865498"/>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ZoneTexte 41">
                    <a:extLst>
                      <a:ext uri="{FF2B5EF4-FFF2-40B4-BE49-F238E27FC236}">
                        <a16:creationId xmlns:a16="http://schemas.microsoft.com/office/drawing/2014/main" id="{8A1F25C9-BBF2-4D38-B696-1DDB81C8DBF9}"/>
                      </a:ext>
                    </a:extLst>
                  </p:cNvPr>
                  <p:cNvSpPr txBox="1">
                    <a:spLocks noChangeArrowheads="1"/>
                  </p:cNvSpPr>
                  <p:nvPr/>
                </p:nvSpPr>
                <p:spPr bwMode="auto">
                  <a:xfrm>
                    <a:off x="5291252" y="3011671"/>
                    <a:ext cx="354521"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41" name="ZoneTexte 41">
                    <a:extLst>
                      <a:ext uri="{FF2B5EF4-FFF2-40B4-BE49-F238E27FC236}">
                        <a16:creationId xmlns:a16="http://schemas.microsoft.com/office/drawing/2014/main" id="{8A1F25C9-BBF2-4D38-B696-1DDB81C8DBF9}"/>
                      </a:ext>
                    </a:extLst>
                  </p:cNvPr>
                  <p:cNvSpPr txBox="1">
                    <a:spLocks noRot="1" noChangeAspect="1" noMove="1" noResize="1" noEditPoints="1" noAdjustHandles="1" noChangeArrowheads="1" noChangeShapeType="1" noTextEdit="1"/>
                  </p:cNvSpPr>
                  <p:nvPr/>
                </p:nvSpPr>
                <p:spPr bwMode="auto">
                  <a:xfrm>
                    <a:off x="5291252" y="3011671"/>
                    <a:ext cx="354521" cy="21544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1">
                    <a:extLst>
                      <a:ext uri="{FF2B5EF4-FFF2-40B4-BE49-F238E27FC236}">
                        <a16:creationId xmlns:a16="http://schemas.microsoft.com/office/drawing/2014/main" id="{BF65B553-BDDE-4880-9CF6-6BBFAAD4A27B}"/>
                      </a:ext>
                    </a:extLst>
                  </p:cNvPr>
                  <p:cNvSpPr txBox="1">
                    <a:spLocks noChangeArrowheads="1"/>
                  </p:cNvSpPr>
                  <p:nvPr/>
                </p:nvSpPr>
                <p:spPr bwMode="auto">
                  <a:xfrm>
                    <a:off x="4479507" y="2099492"/>
                    <a:ext cx="542071"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𝑤</m:t>
                              </m:r>
                            </m:e>
                            <m:sup>
                              <m:r>
                                <a:rPr lang="fr-FR" altLang="fr-FR" sz="800" i="1">
                                  <a:latin typeface="Cambria Math" panose="02040503050406030204" pitchFamily="18" charset="0"/>
                                </a:rPr>
                                <m:t>∗</m:t>
                              </m:r>
                            </m:sup>
                          </m:sSup>
                          <m:r>
                            <a:rPr lang="fr-FR" altLang="fr-FR" sz="800" i="1">
                              <a:latin typeface="Cambria Math" panose="02040503050406030204" pitchFamily="18" charset="0"/>
                            </a:rPr>
                            <m:t>=</m:t>
                          </m:r>
                          <m:acc>
                            <m:accPr>
                              <m:chr m:val="̂"/>
                              <m:ctrlPr>
                                <a:rPr lang="fr-FR" altLang="fr-FR" sz="800" i="1">
                                  <a:latin typeface="Cambria Math" panose="02040503050406030204" pitchFamily="18" charset="0"/>
                                </a:rPr>
                              </m:ctrlPr>
                            </m:accPr>
                            <m:e>
                              <m:r>
                                <a:rPr lang="fr-FR" altLang="fr-FR" sz="800" i="1">
                                  <a:latin typeface="Cambria Math" panose="02040503050406030204" pitchFamily="18" charset="0"/>
                                </a:rPr>
                                <m:t>𝑤</m:t>
                              </m:r>
                            </m:e>
                          </m:acc>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44" name="ZoneTexte 41">
                    <a:extLst>
                      <a:ext uri="{FF2B5EF4-FFF2-40B4-BE49-F238E27FC236}">
                        <a16:creationId xmlns:a16="http://schemas.microsoft.com/office/drawing/2014/main" id="{BF65B553-BDDE-4880-9CF6-6BBFAAD4A27B}"/>
                      </a:ext>
                    </a:extLst>
                  </p:cNvPr>
                  <p:cNvSpPr txBox="1">
                    <a:spLocks noRot="1" noChangeAspect="1" noMove="1" noResize="1" noEditPoints="1" noAdjustHandles="1" noChangeArrowheads="1" noChangeShapeType="1" noTextEdit="1"/>
                  </p:cNvSpPr>
                  <p:nvPr/>
                </p:nvSpPr>
                <p:spPr bwMode="auto">
                  <a:xfrm>
                    <a:off x="4479507" y="2099492"/>
                    <a:ext cx="542071" cy="21544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ZoneTexte 41">
                    <a:extLst>
                      <a:ext uri="{FF2B5EF4-FFF2-40B4-BE49-F238E27FC236}">
                        <a16:creationId xmlns:a16="http://schemas.microsoft.com/office/drawing/2014/main" id="{268C8DA6-0699-4133-AB2D-1BADB18DAA89}"/>
                      </a:ext>
                    </a:extLst>
                  </p:cNvPr>
                  <p:cNvSpPr txBox="1">
                    <a:spLocks noChangeArrowheads="1"/>
                  </p:cNvSpPr>
                  <p:nvPr/>
                </p:nvSpPr>
                <p:spPr bwMode="auto">
                  <a:xfrm>
                    <a:off x="4454722" y="1552690"/>
                    <a:ext cx="542071"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solidFill>
                                    <a:schemeClr val="accent6"/>
                                  </a:solidFill>
                                  <a:latin typeface="Cambria Math" panose="02040503050406030204" pitchFamily="18" charset="0"/>
                                </a:rPr>
                              </m:ctrlPr>
                            </m:sSupPr>
                            <m:e>
                              <m:r>
                                <a:rPr lang="fr-FR" altLang="fr-FR" sz="800" i="1">
                                  <a:solidFill>
                                    <a:schemeClr val="accent6"/>
                                  </a:solidFill>
                                  <a:latin typeface="Cambria Math" panose="02040503050406030204" pitchFamily="18" charset="0"/>
                                </a:rPr>
                                <m:t>𝑤</m:t>
                              </m:r>
                            </m:e>
                            <m:sup>
                              <m:r>
                                <a:rPr lang="fr-FR" altLang="fr-FR" sz="800" i="1">
                                  <a:solidFill>
                                    <a:schemeClr val="accent6"/>
                                  </a:solidFill>
                                  <a:latin typeface="Cambria Math" panose="02040503050406030204" pitchFamily="18" charset="0"/>
                                </a:rPr>
                                <m:t>′</m:t>
                              </m:r>
                            </m:sup>
                          </m:sSup>
                          <m:r>
                            <a:rPr lang="fr-FR" altLang="fr-FR" sz="800" i="1">
                              <a:solidFill>
                                <a:schemeClr val="accent6"/>
                              </a:solidFill>
                              <a:latin typeface="Cambria Math" panose="02040503050406030204" pitchFamily="18" charset="0"/>
                            </a:rPr>
                            <m:t>&gt;</m:t>
                          </m:r>
                          <m:acc>
                            <m:accPr>
                              <m:chr m:val="̂"/>
                              <m:ctrlPr>
                                <a:rPr lang="fr-FR" altLang="fr-FR" sz="800" i="1">
                                  <a:solidFill>
                                    <a:schemeClr val="accent6"/>
                                  </a:solidFill>
                                  <a:latin typeface="Cambria Math" panose="02040503050406030204" pitchFamily="18" charset="0"/>
                                </a:rPr>
                              </m:ctrlPr>
                            </m:accPr>
                            <m:e>
                              <m:r>
                                <a:rPr lang="fr-FR" altLang="fr-FR" sz="800" i="1">
                                  <a:solidFill>
                                    <a:schemeClr val="accent6"/>
                                  </a:solidFill>
                                  <a:latin typeface="Cambria Math" panose="02040503050406030204" pitchFamily="18" charset="0"/>
                                </a:rPr>
                                <m:t>𝑤</m:t>
                              </m:r>
                            </m:e>
                          </m:acc>
                        </m:oMath>
                      </m:oMathPara>
                    </a14:m>
                    <a:endParaRPr lang="fr-FR" altLang="fr-FR" sz="800" dirty="0">
                      <a:solidFill>
                        <a:schemeClr val="accent6"/>
                      </a:solidFill>
                      <a:latin typeface="Calibri" panose="020F0502020204030204" pitchFamily="34" charset="0"/>
                      <a:cs typeface="Calibri" panose="020F0502020204030204" pitchFamily="34" charset="0"/>
                    </a:endParaRPr>
                  </a:p>
                </p:txBody>
              </p:sp>
            </mc:Choice>
            <mc:Fallback xmlns="">
              <p:sp>
                <p:nvSpPr>
                  <p:cNvPr id="45" name="ZoneTexte 41">
                    <a:extLst>
                      <a:ext uri="{FF2B5EF4-FFF2-40B4-BE49-F238E27FC236}">
                        <a16:creationId xmlns:a16="http://schemas.microsoft.com/office/drawing/2014/main" id="{268C8DA6-0699-4133-AB2D-1BADB18DAA89}"/>
                      </a:ext>
                    </a:extLst>
                  </p:cNvPr>
                  <p:cNvSpPr txBox="1">
                    <a:spLocks noRot="1" noChangeAspect="1" noMove="1" noResize="1" noEditPoints="1" noAdjustHandles="1" noChangeArrowheads="1" noChangeShapeType="1" noTextEdit="1"/>
                  </p:cNvSpPr>
                  <p:nvPr/>
                </p:nvSpPr>
                <p:spPr bwMode="auto">
                  <a:xfrm>
                    <a:off x="4454722" y="1552690"/>
                    <a:ext cx="542071" cy="215444"/>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47" name="Connecteur droit avec flèche 46">
                <a:extLst>
                  <a:ext uri="{FF2B5EF4-FFF2-40B4-BE49-F238E27FC236}">
                    <a16:creationId xmlns:a16="http://schemas.microsoft.com/office/drawing/2014/main" id="{61605A00-C741-4B57-AFCD-FAC2673945CA}"/>
                  </a:ext>
                </a:extLst>
              </p:cNvPr>
              <p:cNvCxnSpPr>
                <a:cxnSpLocks/>
              </p:cNvCxnSpPr>
              <p:nvPr/>
            </p:nvCxnSpPr>
            <p:spPr bwMode="auto">
              <a:xfrm>
                <a:off x="4701980" y="3346673"/>
                <a:ext cx="673940" cy="0"/>
              </a:xfrm>
              <a:prstGeom prst="straightConnector1">
                <a:avLst/>
              </a:prstGeom>
              <a:solidFill>
                <a:schemeClr val="bg1"/>
              </a:solidFill>
              <a:ln w="6350" cap="flat" cmpd="sng" algn="ctr">
                <a:solidFill>
                  <a:schemeClr val="tx1"/>
                </a:solidFill>
                <a:prstDash val="solid"/>
                <a:round/>
                <a:headEnd type="none" w="med" len="med"/>
                <a:tailEnd type="triangle"/>
              </a:ln>
              <a:effectLst/>
            </p:spPr>
          </p:cxnSp>
          <p:cxnSp>
            <p:nvCxnSpPr>
              <p:cNvPr id="51" name="Connecteur droit avec flèche 50">
                <a:extLst>
                  <a:ext uri="{FF2B5EF4-FFF2-40B4-BE49-F238E27FC236}">
                    <a16:creationId xmlns:a16="http://schemas.microsoft.com/office/drawing/2014/main" id="{2D2E447E-18B4-4080-B8E3-FAFC045D1FD4}"/>
                  </a:ext>
                </a:extLst>
              </p:cNvPr>
              <p:cNvCxnSpPr>
                <a:cxnSpLocks/>
              </p:cNvCxnSpPr>
              <p:nvPr/>
            </p:nvCxnSpPr>
            <p:spPr bwMode="auto">
              <a:xfrm flipV="1">
                <a:off x="4430945" y="1826642"/>
                <a:ext cx="0" cy="300534"/>
              </a:xfrm>
              <a:prstGeom prst="straightConnector1">
                <a:avLst/>
              </a:prstGeom>
              <a:solidFill>
                <a:schemeClr val="bg1"/>
              </a:solidFill>
              <a:ln w="6350" cap="flat" cmpd="sng" algn="ctr">
                <a:solidFill>
                  <a:schemeClr val="tx1"/>
                </a:solidFill>
                <a:prstDash val="solid"/>
                <a:round/>
                <a:headEnd type="none" w="med" len="med"/>
                <a:tailEnd type="triangle"/>
              </a:ln>
              <a:effectLst/>
            </p:spPr>
          </p:cxnSp>
          <p:cxnSp>
            <p:nvCxnSpPr>
              <p:cNvPr id="54" name="Connecteur droit 53">
                <a:extLst>
                  <a:ext uri="{FF2B5EF4-FFF2-40B4-BE49-F238E27FC236}">
                    <a16:creationId xmlns:a16="http://schemas.microsoft.com/office/drawing/2014/main" id="{E9733115-E4F9-4DF5-95A5-4E5DD0F86029}"/>
                  </a:ext>
                </a:extLst>
              </p:cNvPr>
              <p:cNvCxnSpPr>
                <a:cxnSpLocks/>
              </p:cNvCxnSpPr>
              <p:nvPr/>
            </p:nvCxnSpPr>
            <p:spPr bwMode="auto">
              <a:xfrm flipV="1">
                <a:off x="4549898" y="1306817"/>
                <a:ext cx="592063" cy="870391"/>
              </a:xfrm>
              <a:prstGeom prst="line">
                <a:avLst/>
              </a:prstGeom>
              <a:solidFill>
                <a:schemeClr val="bg1"/>
              </a:solidFill>
              <a:ln w="9525" cap="flat" cmpd="sng" algn="ctr">
                <a:solidFill>
                  <a:schemeClr val="accent6">
                    <a:lumMod val="75000"/>
                  </a:schemeClr>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58" name="ZoneTexte 41">
                    <a:extLst>
                      <a:ext uri="{FF2B5EF4-FFF2-40B4-BE49-F238E27FC236}">
                        <a16:creationId xmlns:a16="http://schemas.microsoft.com/office/drawing/2014/main" id="{F2303C5D-E561-4B58-ABEE-D420301D1767}"/>
                      </a:ext>
                    </a:extLst>
                  </p:cNvPr>
                  <p:cNvSpPr txBox="1">
                    <a:spLocks noChangeArrowheads="1"/>
                  </p:cNvSpPr>
                  <p:nvPr/>
                </p:nvSpPr>
                <p:spPr bwMode="auto">
                  <a:xfrm>
                    <a:off x="4859377" y="1639620"/>
                    <a:ext cx="56932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𝑤</m:t>
                              </m:r>
                            </m:e>
                            <m:sup>
                              <m:r>
                                <a:rPr lang="fr-FR" altLang="fr-FR" sz="800" i="1">
                                  <a:latin typeface="Cambria Math" panose="02040503050406030204" pitchFamily="18" charset="0"/>
                                </a:rPr>
                                <m:t>∗′</m:t>
                              </m:r>
                            </m:sup>
                          </m:sSup>
                          <m:r>
                            <a:rPr lang="fr-FR" altLang="fr-FR" sz="800" i="1">
                              <a:latin typeface="Cambria Math" panose="02040503050406030204" pitchFamily="18" charset="0"/>
                            </a:rPr>
                            <m:t>=</m:t>
                          </m:r>
                          <m:acc>
                            <m:accPr>
                              <m:chr m:val="̂"/>
                              <m:ctrlPr>
                                <a:rPr lang="fr-FR" altLang="fr-FR" sz="800" i="1">
                                  <a:latin typeface="Cambria Math" panose="02040503050406030204" pitchFamily="18" charset="0"/>
                                </a:rPr>
                              </m:ctrlPr>
                            </m:accPr>
                            <m:e>
                              <m:r>
                                <a:rPr lang="fr-FR" altLang="fr-FR" sz="800" i="1">
                                  <a:latin typeface="Cambria Math" panose="02040503050406030204" pitchFamily="18" charset="0"/>
                                </a:rPr>
                                <m:t>𝑤</m:t>
                              </m:r>
                            </m:e>
                          </m:acc>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58" name="ZoneTexte 41">
                    <a:extLst>
                      <a:ext uri="{FF2B5EF4-FFF2-40B4-BE49-F238E27FC236}">
                        <a16:creationId xmlns:a16="http://schemas.microsoft.com/office/drawing/2014/main" id="{F2303C5D-E561-4B58-ABEE-D420301D1767}"/>
                      </a:ext>
                    </a:extLst>
                  </p:cNvPr>
                  <p:cNvSpPr txBox="1">
                    <a:spLocks noRot="1" noChangeAspect="1" noMove="1" noResize="1" noEditPoints="1" noAdjustHandles="1" noChangeArrowheads="1" noChangeShapeType="1" noTextEdit="1"/>
                  </p:cNvSpPr>
                  <p:nvPr/>
                </p:nvSpPr>
                <p:spPr bwMode="auto">
                  <a:xfrm>
                    <a:off x="4859377" y="1639620"/>
                    <a:ext cx="569323" cy="215444"/>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ZoneTexte 41">
                    <a:extLst>
                      <a:ext uri="{FF2B5EF4-FFF2-40B4-BE49-F238E27FC236}">
                        <a16:creationId xmlns:a16="http://schemas.microsoft.com/office/drawing/2014/main" id="{0B846647-F8FA-49F3-9F7E-1292AA3AA140}"/>
                      </a:ext>
                    </a:extLst>
                  </p:cNvPr>
                  <p:cNvSpPr txBox="1">
                    <a:spLocks noChangeArrowheads="1"/>
                  </p:cNvSpPr>
                  <p:nvPr/>
                </p:nvSpPr>
                <p:spPr bwMode="auto">
                  <a:xfrm>
                    <a:off x="5362149" y="1091372"/>
                    <a:ext cx="596574"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𝑤</m:t>
                              </m:r>
                            </m:e>
                            <m:sup>
                              <m:r>
                                <a:rPr lang="fr-FR" altLang="fr-FR" sz="800" i="1">
                                  <a:latin typeface="Cambria Math" panose="02040503050406030204" pitchFamily="18" charset="0"/>
                                </a:rPr>
                                <m:t>∗′′</m:t>
                              </m:r>
                            </m:sup>
                          </m:sSup>
                          <m:r>
                            <a:rPr lang="fr-FR" altLang="fr-FR" sz="800" i="1">
                              <a:latin typeface="Cambria Math" panose="02040503050406030204" pitchFamily="18" charset="0"/>
                            </a:rPr>
                            <m:t>=</m:t>
                          </m:r>
                          <m:acc>
                            <m:accPr>
                              <m:chr m:val="̂"/>
                              <m:ctrlPr>
                                <a:rPr lang="fr-FR" altLang="fr-FR" sz="800" i="1">
                                  <a:latin typeface="Cambria Math" panose="02040503050406030204" pitchFamily="18" charset="0"/>
                                </a:rPr>
                              </m:ctrlPr>
                            </m:accPr>
                            <m:e>
                              <m:r>
                                <a:rPr lang="fr-FR" altLang="fr-FR" sz="800" i="1">
                                  <a:latin typeface="Cambria Math" panose="02040503050406030204" pitchFamily="18" charset="0"/>
                                </a:rPr>
                                <m:t>𝑤</m:t>
                              </m:r>
                            </m:e>
                          </m:acc>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59" name="ZoneTexte 41">
                    <a:extLst>
                      <a:ext uri="{FF2B5EF4-FFF2-40B4-BE49-F238E27FC236}">
                        <a16:creationId xmlns:a16="http://schemas.microsoft.com/office/drawing/2014/main" id="{0B846647-F8FA-49F3-9F7E-1292AA3AA140}"/>
                      </a:ext>
                    </a:extLst>
                  </p:cNvPr>
                  <p:cNvSpPr txBox="1">
                    <a:spLocks noRot="1" noChangeAspect="1" noMove="1" noResize="1" noEditPoints="1" noAdjustHandles="1" noChangeArrowheads="1" noChangeShapeType="1" noTextEdit="1"/>
                  </p:cNvSpPr>
                  <p:nvPr/>
                </p:nvSpPr>
                <p:spPr bwMode="auto">
                  <a:xfrm>
                    <a:off x="5362149" y="1091372"/>
                    <a:ext cx="596574" cy="215444"/>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46CE1-B41C-49CA-A659-FA1109B828BF}"/>
              </a:ext>
            </a:extLst>
          </p:cNvPr>
          <p:cNvSpPr>
            <a:spLocks noGrp="1"/>
          </p:cNvSpPr>
          <p:nvPr>
            <p:ph type="title"/>
          </p:nvPr>
        </p:nvSpPr>
        <p:spPr/>
        <p:txBody>
          <a:bodyPr/>
          <a:lstStyle/>
          <a:p>
            <a:r>
              <a:rPr lang="fr-FR" dirty="0"/>
              <a:t>A </a:t>
            </a:r>
            <a:r>
              <a:rPr lang="fr-FR" dirty="0" err="1"/>
              <a:t>reading</a:t>
            </a:r>
            <a:r>
              <a:rPr lang="fr-FR" dirty="0"/>
              <a:t> suggestion: Quinn, Cain </a:t>
            </a:r>
            <a:r>
              <a:rPr lang="fr-FR" dirty="0" err="1"/>
              <a:t>kills</a:t>
            </a:r>
            <a:r>
              <a:rPr lang="fr-FR" dirty="0"/>
              <a:t> Abel</a:t>
            </a:r>
          </a:p>
        </p:txBody>
      </p:sp>
      <p:pic>
        <p:nvPicPr>
          <p:cNvPr id="1026" name="Picture 2">
            <a:extLst>
              <a:ext uri="{FF2B5EF4-FFF2-40B4-BE49-F238E27FC236}">
                <a16:creationId xmlns:a16="http://schemas.microsoft.com/office/drawing/2014/main" id="{695E18D8-3E6B-45C9-8A48-15AF6405A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03" y="4581127"/>
            <a:ext cx="1215623"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in and Abel, by Castiglione Giovanni Benedetto known as il Grechetto, 17th Century, oil on canvas, cm 134 x 174 : Photo d'actualité">
            <a:extLst>
              <a:ext uri="{FF2B5EF4-FFF2-40B4-BE49-F238E27FC236}">
                <a16:creationId xmlns:a16="http://schemas.microsoft.com/office/drawing/2014/main" id="{29922687-344C-425C-BDB9-923ACC472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312" y="491918"/>
            <a:ext cx="7702925" cy="596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8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F8E3C-11FE-4FEE-84F9-92703B87C91B}"/>
              </a:ext>
            </a:extLst>
          </p:cNvPr>
          <p:cNvSpPr>
            <a:spLocks noGrp="1"/>
          </p:cNvSpPr>
          <p:nvPr>
            <p:ph type="title"/>
          </p:nvPr>
        </p:nvSpPr>
        <p:spPr/>
        <p:txBody>
          <a:bodyPr/>
          <a:lstStyle/>
          <a:p>
            <a:r>
              <a:rPr lang="fr-FR" dirty="0"/>
              <a:t>The </a:t>
            </a:r>
            <a:r>
              <a:rPr lang="fr-FR" dirty="0" err="1"/>
              <a:t>death</a:t>
            </a:r>
            <a:r>
              <a:rPr lang="fr-FR" dirty="0"/>
              <a:t> of Remus: the end of </a:t>
            </a:r>
            <a:r>
              <a:rPr lang="fr-FR" dirty="0" err="1"/>
              <a:t>pastoralism</a:t>
            </a:r>
            <a:endParaRPr lang="fr-FR" dirty="0"/>
          </a:p>
        </p:txBody>
      </p:sp>
      <p:pic>
        <p:nvPicPr>
          <p:cNvPr id="2050" name="Picture 2" descr="PHILOSOPHY /// Remus has to Die | The Funambulist">
            <a:extLst>
              <a:ext uri="{FF2B5EF4-FFF2-40B4-BE49-F238E27FC236}">
                <a16:creationId xmlns:a16="http://schemas.microsoft.com/office/drawing/2014/main" id="{DAFF8E8D-F289-4DF4-8743-88E51411D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9" y="648608"/>
            <a:ext cx="7096125"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2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565FFA0-3022-4786-AFAF-8648D8C4C0BB}"/>
              </a:ext>
            </a:extLst>
          </p:cNvPr>
          <p:cNvSpPr>
            <a:spLocks noGrp="1" noChangeArrowheads="1"/>
          </p:cNvSpPr>
          <p:nvPr>
            <p:ph type="title"/>
          </p:nvPr>
        </p:nvSpPr>
        <p:spPr/>
        <p:txBody>
          <a:bodyPr/>
          <a:lstStyle/>
          <a:p>
            <a:r>
              <a:rPr lang="fr-FR" altLang="fr-FR"/>
              <a:t>Energy and the industrial revolution</a:t>
            </a:r>
          </a:p>
        </p:txBody>
      </p:sp>
      <p:sp>
        <p:nvSpPr>
          <p:cNvPr id="9219" name="Rectangle 3">
            <a:extLst>
              <a:ext uri="{FF2B5EF4-FFF2-40B4-BE49-F238E27FC236}">
                <a16:creationId xmlns:a16="http://schemas.microsoft.com/office/drawing/2014/main" id="{27B8F0B6-F904-4029-81BC-CCD5401E7E38}"/>
              </a:ext>
            </a:extLst>
          </p:cNvPr>
          <p:cNvSpPr>
            <a:spLocks noGrp="1" noChangeArrowheads="1"/>
          </p:cNvSpPr>
          <p:nvPr>
            <p:ph idx="1"/>
          </p:nvPr>
        </p:nvSpPr>
        <p:spPr>
          <a:xfrm>
            <a:off x="334434" y="620688"/>
            <a:ext cx="7907865" cy="6048400"/>
          </a:xfrm>
        </p:spPr>
        <p:txBody>
          <a:bodyPr/>
          <a:lstStyle/>
          <a:p>
            <a:pPr lvl="1"/>
            <a:r>
              <a:rPr lang="en-US" sz="1400" dirty="0"/>
              <a:t>The common view is that industrial revolution started at the end of the </a:t>
            </a:r>
            <a:r>
              <a:rPr lang="en-US" sz="1400" dirty="0" err="1"/>
              <a:t>XVIIIth</a:t>
            </a:r>
            <a:r>
              <a:rPr lang="en-US" sz="1400" dirty="0"/>
              <a:t> century</a:t>
            </a:r>
          </a:p>
          <a:p>
            <a:pPr lvl="2"/>
            <a:r>
              <a:rPr lang="en-US" sz="1400" dirty="0"/>
              <a:t>In England first (1750-); then in continental Europe</a:t>
            </a:r>
          </a:p>
          <a:p>
            <a:pPr lvl="2"/>
            <a:r>
              <a:rPr lang="en-US" sz="1400" dirty="0"/>
              <a:t>But not in Asia, India, or Africa despite technological advances, advanced urbanization, or access to natural resources</a:t>
            </a:r>
          </a:p>
          <a:p>
            <a:pPr lvl="1"/>
            <a:r>
              <a:rPr lang="en-US" sz="1400" dirty="0"/>
              <a:t>Before industrial revolution: agricultural revolution</a:t>
            </a:r>
          </a:p>
          <a:p>
            <a:pPr lvl="2"/>
            <a:r>
              <a:rPr lang="en-US" sz="1400" dirty="0"/>
              <a:t>A prerequisite for industrial growth ? How to feed people ?</a:t>
            </a:r>
          </a:p>
          <a:p>
            <a:pPr lvl="1"/>
            <a:r>
              <a:rPr lang="en-US" sz="1400" dirty="0"/>
              <a:t>Industrial revolution could be seen as the shift from “organic” economy to fossil economy</a:t>
            </a:r>
          </a:p>
          <a:p>
            <a:pPr lvl="2"/>
            <a:r>
              <a:rPr lang="en-US" sz="1400" dirty="0"/>
              <a:t>Energy production does not rely anymore on human, animal or wood combustion power (also hydraulic or wind energy)</a:t>
            </a:r>
          </a:p>
          <a:p>
            <a:pPr lvl="2"/>
            <a:r>
              <a:rPr lang="en-US" sz="1400" dirty="0"/>
              <a:t>But is based on fossil fuel, huge increase in energy productivity and consumption (energetic slaves)</a:t>
            </a:r>
          </a:p>
          <a:p>
            <a:pPr lvl="2"/>
            <a:r>
              <a:rPr lang="en-US" sz="1400" dirty="0"/>
              <a:t>Use of energy induces increase in productivity</a:t>
            </a:r>
          </a:p>
          <a:p>
            <a:pPr lvl="1"/>
            <a:r>
              <a:rPr lang="en-US" sz="1400" dirty="0"/>
              <a:t>A different (more recent) view is that</a:t>
            </a:r>
          </a:p>
          <a:p>
            <a:pPr lvl="2"/>
            <a:r>
              <a:rPr lang="en-US" sz="1400" dirty="0"/>
              <a:t>Industrial revolution happened on small pockets, anywhere in Europe</a:t>
            </a:r>
          </a:p>
          <a:p>
            <a:pPr lvl="3"/>
            <a:r>
              <a:rPr lang="en-US" sz="1400" dirty="0"/>
              <a:t>but more of those in England (why more there ?)</a:t>
            </a:r>
          </a:p>
          <a:p>
            <a:pPr lvl="3"/>
            <a:r>
              <a:rPr lang="en-US" sz="1400" dirty="0"/>
              <a:t>An answer: availability of surface coal, inexpensive to extract, plus increasing returns to extraction with steam (coal) power</a:t>
            </a:r>
          </a:p>
          <a:p>
            <a:pPr lvl="1"/>
            <a:r>
              <a:rPr lang="en-US" sz="1400" dirty="0"/>
              <a:t>The decrease in cost of energy has been huge (more than a thousand time)</a:t>
            </a:r>
          </a:p>
          <a:p>
            <a:pPr lvl="2"/>
            <a:r>
              <a:rPr lang="en-US" sz="1400" dirty="0"/>
              <a:t>1500W for 6min (a hairdryer) asks for 1500/10=150Wh=0.15kWh cost today 0.15kWh, a </a:t>
            </a:r>
            <a:r>
              <a:rPr lang="en-US" sz="1400" dirty="0" err="1"/>
              <a:t>kWH</a:t>
            </a:r>
            <a:r>
              <a:rPr lang="en-US" sz="1400" dirty="0"/>
              <a:t> consumer final cost is .15€ in France (green energy by the way), so around 2.25c€ (=0.15*0.15)</a:t>
            </a:r>
          </a:p>
          <a:p>
            <a:pPr lvl="2"/>
            <a:r>
              <a:rPr lang="en-US" sz="1400" dirty="0"/>
              <a:t>Human power generation would ask 5-10 humans  (FTP around 200W, 400W for a champion) pedaling for 6m, 30-60 minutes of labor. Cost of labor (15€/h) would make the cost 7.5-15€. Capital cost, transportation of energy (or persons) would increase that even more.</a:t>
            </a:r>
          </a:p>
          <a:p>
            <a:pPr lvl="2"/>
            <a:endParaRPr lang="en-US" sz="1400" dirty="0"/>
          </a:p>
        </p:txBody>
      </p:sp>
      <p:pic>
        <p:nvPicPr>
          <p:cNvPr id="23556" name="Picture 7" descr="http://gailtheactuary.files.wordpress.com/2012/03/per-capita-world-energy-by-source.png?w=448&amp;h=270">
            <a:extLst>
              <a:ext uri="{FF2B5EF4-FFF2-40B4-BE49-F238E27FC236}">
                <a16:creationId xmlns:a16="http://schemas.microsoft.com/office/drawing/2014/main" id="{25B9E7B7-FFBF-4226-BF8B-2E8AA5973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1" y="3224213"/>
            <a:ext cx="23907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 3">
            <a:extLst>
              <a:ext uri="{FF2B5EF4-FFF2-40B4-BE49-F238E27FC236}">
                <a16:creationId xmlns:a16="http://schemas.microsoft.com/office/drawing/2014/main" id="{A3741C5A-80D1-4D38-8668-47D65A2FF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2301" y="4938713"/>
            <a:ext cx="23907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ZoneTexte 4">
            <a:extLst>
              <a:ext uri="{FF2B5EF4-FFF2-40B4-BE49-F238E27FC236}">
                <a16:creationId xmlns:a16="http://schemas.microsoft.com/office/drawing/2014/main" id="{6E96B3D3-1E73-423C-8D88-82AC12FEF9ED}"/>
              </a:ext>
            </a:extLst>
          </p:cNvPr>
          <p:cNvSpPr txBox="1">
            <a:spLocks noChangeArrowheads="1"/>
          </p:cNvSpPr>
          <p:nvPr/>
        </p:nvSpPr>
        <p:spPr bwMode="auto">
          <a:xfrm>
            <a:off x="8335963" y="4737101"/>
            <a:ext cx="18208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Calibri" panose="020F050202020403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Calibri" panose="020F050202020403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Calibri" panose="020F050202020403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Calibri" panose="020F050202020403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9pPr>
          </a:lstStyle>
          <a:p>
            <a:pPr>
              <a:spcBef>
                <a:spcPct val="0"/>
              </a:spcBef>
              <a:buClrTx/>
              <a:buSzTx/>
              <a:buFontTx/>
              <a:buNone/>
            </a:pPr>
            <a:r>
              <a:rPr lang="fr-FR" altLang="fr-FR" sz="800">
                <a:latin typeface="Arial" panose="020B0604020202020204" pitchFamily="34" charset="0"/>
                <a:cs typeface="Arial" panose="020B0604020202020204" pitchFamily="34" charset="0"/>
              </a:rPr>
              <a:t>Share of coal consumtion in Europe</a:t>
            </a:r>
          </a:p>
        </p:txBody>
      </p:sp>
      <p:pic>
        <p:nvPicPr>
          <p:cNvPr id="23559" name="Image 5">
            <a:extLst>
              <a:ext uri="{FF2B5EF4-FFF2-40B4-BE49-F238E27FC236}">
                <a16:creationId xmlns:a16="http://schemas.microsoft.com/office/drawing/2014/main" id="{3CAAE0E3-2751-4EA2-B542-C486569802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2301" y="1358900"/>
            <a:ext cx="238601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ZoneTexte 10">
            <a:extLst>
              <a:ext uri="{FF2B5EF4-FFF2-40B4-BE49-F238E27FC236}">
                <a16:creationId xmlns:a16="http://schemas.microsoft.com/office/drawing/2014/main" id="{F0B552A4-8451-4382-ADEA-424F128FCC97}"/>
              </a:ext>
            </a:extLst>
          </p:cNvPr>
          <p:cNvSpPr txBox="1">
            <a:spLocks noChangeArrowheads="1"/>
          </p:cNvSpPr>
          <p:nvPr/>
        </p:nvSpPr>
        <p:spPr bwMode="auto">
          <a:xfrm>
            <a:off x="8242300" y="1165225"/>
            <a:ext cx="200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Calibri" panose="020F050202020403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Calibri" panose="020F050202020403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Calibri" panose="020F050202020403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Calibri" panose="020F050202020403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9pPr>
          </a:lstStyle>
          <a:p>
            <a:pPr>
              <a:spcBef>
                <a:spcPct val="0"/>
              </a:spcBef>
              <a:buClrTx/>
              <a:buSzTx/>
              <a:buFontTx/>
              <a:buNone/>
            </a:pPr>
            <a:r>
              <a:rPr lang="fr-FR" altLang="fr-FR" sz="800">
                <a:latin typeface="Arial" panose="020B0604020202020204" pitchFamily="34" charset="0"/>
                <a:cs typeface="Arial" panose="020B0604020202020204" pitchFamily="34" charset="0"/>
              </a:rPr>
              <a:t>Per capita energy consumption, Europe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B5EE142D-3CE2-4DBB-97CC-BD8535E7C5D3}"/>
              </a:ext>
            </a:extLst>
          </p:cNvPr>
          <p:cNvSpPr>
            <a:spLocks noGrp="1"/>
          </p:cNvSpPr>
          <p:nvPr>
            <p:ph type="title"/>
          </p:nvPr>
        </p:nvSpPr>
        <p:spPr/>
        <p:txBody>
          <a:bodyPr/>
          <a:lstStyle/>
          <a:p>
            <a:r>
              <a:rPr lang="fr-FR" altLang="fr-FR"/>
              <a:t>A movie of Industrial revolution</a:t>
            </a:r>
          </a:p>
        </p:txBody>
      </p:sp>
      <p:sp>
        <p:nvSpPr>
          <p:cNvPr id="24579" name="ZoneTexte 1">
            <a:extLst>
              <a:ext uri="{FF2B5EF4-FFF2-40B4-BE49-F238E27FC236}">
                <a16:creationId xmlns:a16="http://schemas.microsoft.com/office/drawing/2014/main" id="{3026F898-B180-40C2-A5B6-EE42138A15E8}"/>
              </a:ext>
            </a:extLst>
          </p:cNvPr>
          <p:cNvSpPr txBox="1">
            <a:spLocks noChangeArrowheads="1"/>
          </p:cNvSpPr>
          <p:nvPr/>
        </p:nvSpPr>
        <p:spPr bwMode="auto">
          <a:xfrm>
            <a:off x="2135188" y="6365876"/>
            <a:ext cx="6324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Calibri" panose="020F050202020403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Calibri" panose="020F050202020403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Calibri" panose="020F050202020403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Calibri" panose="020F050202020403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anose="020F0502020204030204" pitchFamily="34" charset="0"/>
              </a:defRPr>
            </a:lvl9pPr>
          </a:lstStyle>
          <a:p>
            <a:pPr>
              <a:spcBef>
                <a:spcPct val="0"/>
              </a:spcBef>
              <a:buClrTx/>
              <a:buSzTx/>
              <a:buFontTx/>
              <a:buNone/>
            </a:pPr>
            <a:r>
              <a:rPr lang="fr-FR" altLang="fr-FR">
                <a:solidFill>
                  <a:schemeClr val="accent1"/>
                </a:solidFill>
                <a:latin typeface="Arial" panose="020B0604020202020204" pitchFamily="34" charset="0"/>
              </a:rPr>
              <a:t>http://aureliensaussay.github.io/historicalemissions/interactive.html#</a:t>
            </a:r>
          </a:p>
        </p:txBody>
      </p:sp>
      <p:pic>
        <p:nvPicPr>
          <p:cNvPr id="24580" name="CO2 emissions">
            <a:hlinkClick r:id="" action="ppaction://media"/>
            <a:extLst>
              <a:ext uri="{FF2B5EF4-FFF2-40B4-BE49-F238E27FC236}">
                <a16:creationId xmlns:a16="http://schemas.microsoft.com/office/drawing/2014/main" id="{B2D1A90B-5808-484E-A0C3-1CB267609D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6075" y="981075"/>
            <a:ext cx="8978900" cy="5049838"/>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B1507AC8-174F-4461-AA57-59020D6A55EE}"/>
              </a:ext>
            </a:extLst>
          </p:cNvPr>
          <p:cNvSpPr>
            <a:spLocks noGrp="1"/>
          </p:cNvSpPr>
          <p:nvPr>
            <p:ph type="subTitle" idx="1"/>
          </p:nvPr>
        </p:nvSpPr>
        <p:spPr>
          <a:xfrm>
            <a:off x="1055440" y="2060848"/>
            <a:ext cx="4673600" cy="1752600"/>
          </a:xfrm>
        </p:spPr>
        <p:txBody>
          <a:bodyPr/>
          <a:lstStyle/>
          <a:p>
            <a:endParaRPr lang="fr-FR" dirty="0">
              <a:solidFill>
                <a:schemeClr val="accent6">
                  <a:lumMod val="20000"/>
                  <a:lumOff val="80000"/>
                </a:schemeClr>
              </a:solidFill>
            </a:endParaRPr>
          </a:p>
          <a:p>
            <a:r>
              <a:rPr lang="fr-FR" dirty="0">
                <a:solidFill>
                  <a:schemeClr val="accent6">
                    <a:lumMod val="20000"/>
                    <a:lumOff val="80000"/>
                  </a:schemeClr>
                </a:solidFill>
              </a:rPr>
              <a:t>How </a:t>
            </a:r>
            <a:r>
              <a:rPr lang="fr-FR" dirty="0" err="1">
                <a:solidFill>
                  <a:schemeClr val="accent6">
                    <a:lumMod val="20000"/>
                    <a:lumOff val="80000"/>
                  </a:schemeClr>
                </a:solidFill>
              </a:rPr>
              <a:t>scarce</a:t>
            </a:r>
            <a:r>
              <a:rPr lang="fr-FR" dirty="0">
                <a:solidFill>
                  <a:schemeClr val="accent6">
                    <a:lumMod val="20000"/>
                    <a:lumOff val="80000"/>
                  </a:schemeClr>
                </a:solidFill>
              </a:rPr>
              <a:t> ressources </a:t>
            </a:r>
            <a:r>
              <a:rPr lang="fr-FR" dirty="0" err="1">
                <a:solidFill>
                  <a:schemeClr val="accent6">
                    <a:lumMod val="20000"/>
                    <a:lumOff val="80000"/>
                  </a:schemeClr>
                </a:solidFill>
              </a:rPr>
              <a:t>limit</a:t>
            </a:r>
            <a:r>
              <a:rPr lang="fr-FR" dirty="0">
                <a:solidFill>
                  <a:schemeClr val="accent6">
                    <a:lumMod val="20000"/>
                    <a:lumOff val="80000"/>
                  </a:schemeClr>
                </a:solidFill>
              </a:rPr>
              <a:t> population and </a:t>
            </a:r>
            <a:r>
              <a:rPr lang="fr-FR" dirty="0" err="1">
                <a:solidFill>
                  <a:schemeClr val="accent6">
                    <a:lumMod val="20000"/>
                    <a:lumOff val="80000"/>
                  </a:schemeClr>
                </a:solidFill>
              </a:rPr>
              <a:t>income</a:t>
            </a:r>
            <a:endParaRPr lang="fr-FR" dirty="0">
              <a:solidFill>
                <a:schemeClr val="accent6">
                  <a:lumMod val="20000"/>
                  <a:lumOff val="80000"/>
                </a:schemeClr>
              </a:solidFill>
            </a:endParaRPr>
          </a:p>
          <a:p>
            <a:r>
              <a:rPr lang="fr-FR" dirty="0">
                <a:solidFill>
                  <a:schemeClr val="accent6">
                    <a:lumMod val="20000"/>
                    <a:lumOff val="80000"/>
                  </a:schemeClr>
                </a:solidFill>
              </a:rPr>
              <a:t>But also influence </a:t>
            </a:r>
            <a:r>
              <a:rPr lang="fr-FR" dirty="0" err="1">
                <a:solidFill>
                  <a:schemeClr val="accent6">
                    <a:lumMod val="20000"/>
                    <a:lumOff val="80000"/>
                  </a:schemeClr>
                </a:solidFill>
              </a:rPr>
              <a:t>inequalities</a:t>
            </a:r>
            <a:endParaRPr lang="fr-FR" dirty="0">
              <a:solidFill>
                <a:schemeClr val="accent6">
                  <a:lumMod val="20000"/>
                  <a:lumOff val="80000"/>
                </a:schemeClr>
              </a:solidFill>
            </a:endParaRPr>
          </a:p>
          <a:p>
            <a:r>
              <a:rPr lang="fr-FR" dirty="0">
                <a:solidFill>
                  <a:schemeClr val="accent6">
                    <a:lumMod val="20000"/>
                    <a:lumOff val="80000"/>
                  </a:schemeClr>
                </a:solidFill>
              </a:rPr>
              <a:t>How the </a:t>
            </a:r>
            <a:r>
              <a:rPr lang="fr-FR" dirty="0" err="1">
                <a:solidFill>
                  <a:schemeClr val="accent6">
                    <a:lumMod val="20000"/>
                    <a:lumOff val="80000"/>
                  </a:schemeClr>
                </a:solidFill>
              </a:rPr>
              <a:t>Malthusian</a:t>
            </a:r>
            <a:r>
              <a:rPr lang="fr-FR" dirty="0">
                <a:solidFill>
                  <a:schemeClr val="accent6">
                    <a:lumMod val="20000"/>
                    <a:lumOff val="80000"/>
                  </a:schemeClr>
                </a:solidFill>
              </a:rPr>
              <a:t> trap was </a:t>
            </a:r>
            <a:r>
              <a:rPr lang="fr-FR" dirty="0" err="1">
                <a:solidFill>
                  <a:schemeClr val="accent6">
                    <a:lumMod val="20000"/>
                    <a:lumOff val="80000"/>
                  </a:schemeClr>
                </a:solidFill>
              </a:rPr>
              <a:t>escaped</a:t>
            </a:r>
            <a:endParaRPr lang="fr-FR" dirty="0">
              <a:solidFill>
                <a:schemeClr val="accent6">
                  <a:lumMod val="20000"/>
                  <a:lumOff val="80000"/>
                </a:schemeClr>
              </a:solidFill>
            </a:endParaRPr>
          </a:p>
          <a:p>
            <a:endParaRPr lang="fr-FR" dirty="0">
              <a:solidFill>
                <a:schemeClr val="accent6">
                  <a:lumMod val="20000"/>
                  <a:lumOff val="80000"/>
                </a:schemeClr>
              </a:solidFill>
            </a:endParaRPr>
          </a:p>
        </p:txBody>
      </p:sp>
    </p:spTree>
    <p:extLst>
      <p:ext uri="{BB962C8B-B14F-4D97-AF65-F5344CB8AC3E}">
        <p14:creationId xmlns:p14="http://schemas.microsoft.com/office/powerpoint/2010/main" val="135061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D82E8CC-42FF-48E4-8728-8541E2CDEDC7}"/>
              </a:ext>
            </a:extLst>
          </p:cNvPr>
          <p:cNvSpPr>
            <a:spLocks noGrp="1" noChangeArrowheads="1"/>
          </p:cNvSpPr>
          <p:nvPr>
            <p:ph type="title"/>
          </p:nvPr>
        </p:nvSpPr>
        <p:spPr/>
        <p:txBody>
          <a:bodyPr/>
          <a:lstStyle/>
          <a:p>
            <a:r>
              <a:rPr lang="fr-FR" altLang="fr-FR"/>
              <a:t>Limits to growth : an old intuition</a:t>
            </a:r>
          </a:p>
        </p:txBody>
      </p:sp>
      <p:sp>
        <p:nvSpPr>
          <p:cNvPr id="16387" name="Rectangle 3">
            <a:extLst>
              <a:ext uri="{FF2B5EF4-FFF2-40B4-BE49-F238E27FC236}">
                <a16:creationId xmlns:a16="http://schemas.microsoft.com/office/drawing/2014/main" id="{5B0E2D3A-BE03-40E4-AD76-B298DDE0E1BC}"/>
              </a:ext>
            </a:extLst>
          </p:cNvPr>
          <p:cNvSpPr>
            <a:spLocks noGrp="1" noChangeArrowheads="1"/>
          </p:cNvSpPr>
          <p:nvPr>
            <p:ph idx="1"/>
          </p:nvPr>
        </p:nvSpPr>
        <p:spPr/>
        <p:txBody>
          <a:bodyPr/>
          <a:lstStyle/>
          <a:p>
            <a:r>
              <a:rPr lang="fr-FR" altLang="fr-FR" sz="2000" dirty="0"/>
              <a:t>Malthus (</a:t>
            </a:r>
            <a:r>
              <a:rPr lang="fr-FR" altLang="fr-FR" sz="2000" dirty="0" err="1"/>
              <a:t>food</a:t>
            </a:r>
            <a:r>
              <a:rPr lang="fr-FR" altLang="fr-FR" sz="2000" dirty="0"/>
              <a:t> production), Ricardo (</a:t>
            </a:r>
            <a:r>
              <a:rPr lang="fr-FR" altLang="fr-FR" sz="2000" dirty="0" err="1"/>
              <a:t>decreasing</a:t>
            </a:r>
            <a:r>
              <a:rPr lang="fr-FR" altLang="fr-FR" sz="2000" dirty="0"/>
              <a:t> return to agriculture)</a:t>
            </a:r>
          </a:p>
          <a:p>
            <a:r>
              <a:rPr lang="fr-FR" altLang="fr-FR" sz="2000" dirty="0"/>
              <a:t>Jevons (</a:t>
            </a:r>
            <a:r>
              <a:rPr lang="fr-FR" altLang="fr-FR" sz="2000" dirty="0" err="1"/>
              <a:t>depletion</a:t>
            </a:r>
            <a:r>
              <a:rPr lang="fr-FR" altLang="fr-FR" sz="2000" dirty="0"/>
              <a:t> of </a:t>
            </a:r>
            <a:r>
              <a:rPr lang="fr-FR" altLang="fr-FR" sz="2000" dirty="0" err="1"/>
              <a:t>coal</a:t>
            </a:r>
            <a:r>
              <a:rPr lang="fr-FR" altLang="fr-FR" sz="2000" dirty="0"/>
              <a:t>, the fuel for </a:t>
            </a:r>
            <a:r>
              <a:rPr lang="fr-FR" altLang="fr-FR" sz="2000" dirty="0" err="1"/>
              <a:t>industrial</a:t>
            </a:r>
            <a:r>
              <a:rPr lang="fr-FR" altLang="fr-FR" sz="2000" dirty="0"/>
              <a:t> </a:t>
            </a:r>
            <a:r>
              <a:rPr lang="fr-FR" altLang="fr-FR" sz="2000" dirty="0" err="1"/>
              <a:t>revolution</a:t>
            </a:r>
            <a:r>
              <a:rPr lang="fr-FR" altLang="fr-FR" sz="2000" dirty="0"/>
              <a:t>, 1865)</a:t>
            </a:r>
          </a:p>
          <a:p>
            <a:r>
              <a:rPr lang="fr-FR" altLang="fr-FR" sz="2000" dirty="0" err="1"/>
              <a:t>Mr&amp;Mrs</a:t>
            </a:r>
            <a:r>
              <a:rPr lang="fr-FR" altLang="fr-FR" sz="2000" dirty="0"/>
              <a:t> Meadows (</a:t>
            </a:r>
            <a:r>
              <a:rPr lang="fr-FR" altLang="fr-FR" sz="2000" dirty="0" err="1"/>
              <a:t>natural</a:t>
            </a:r>
            <a:r>
              <a:rPr lang="fr-FR" altLang="fr-FR" sz="2000" dirty="0"/>
              <a:t> </a:t>
            </a:r>
            <a:r>
              <a:rPr lang="fr-FR" altLang="fr-FR" sz="2000" dirty="0" err="1"/>
              <a:t>resources</a:t>
            </a:r>
            <a:r>
              <a:rPr lang="fr-FR" altLang="fr-FR" sz="2000" dirty="0"/>
              <a:t> </a:t>
            </a:r>
            <a:r>
              <a:rPr lang="fr-FR" altLang="fr-FR" sz="2000" dirty="0" err="1"/>
              <a:t>depletion</a:t>
            </a:r>
            <a:r>
              <a:rPr lang="fr-FR" altLang="fr-FR" sz="2000" dirty="0"/>
              <a:t>)</a:t>
            </a:r>
          </a:p>
          <a:p>
            <a:pPr lvl="1"/>
            <a:r>
              <a:rPr lang="fr-FR" altLang="fr-FR" sz="1800" dirty="0"/>
              <a:t>Club of Rome,1968 report from MIT </a:t>
            </a:r>
            <a:r>
              <a:rPr lang="fr-FR" altLang="fr-FR" sz="1800" dirty="0" err="1"/>
              <a:t>researcher</a:t>
            </a:r>
            <a:r>
              <a:rPr lang="fr-FR" altLang="fr-FR" sz="1800" dirty="0"/>
              <a:t> (</a:t>
            </a:r>
            <a:r>
              <a:rPr lang="fr-FR" altLang="fr-FR" sz="1800" dirty="0" err="1"/>
              <a:t>futurologists</a:t>
            </a:r>
            <a:r>
              <a:rPr lang="fr-FR" altLang="fr-FR" sz="1800" dirty="0"/>
              <a:t>)</a:t>
            </a:r>
          </a:p>
          <a:p>
            <a:pPr lvl="1"/>
            <a:r>
              <a:rPr lang="fr-FR" altLang="fr-FR" sz="1800" dirty="0"/>
              <a:t>The Limits to Growth  carries a </a:t>
            </a:r>
            <a:r>
              <a:rPr lang="fr-FR" altLang="fr-FR" sz="1800" dirty="0" err="1"/>
              <a:t>wide</a:t>
            </a:r>
            <a:r>
              <a:rPr lang="fr-FR" altLang="fr-FR" sz="1800" dirty="0"/>
              <a:t> </a:t>
            </a:r>
            <a:r>
              <a:rPr lang="fr-FR" altLang="fr-FR" sz="1800" dirty="0" err="1"/>
              <a:t>review</a:t>
            </a:r>
            <a:r>
              <a:rPr lang="fr-FR" altLang="fr-FR" sz="1800" dirty="0"/>
              <a:t> of </a:t>
            </a:r>
            <a:r>
              <a:rPr lang="fr-FR" altLang="fr-FR" sz="1800" dirty="0" err="1"/>
              <a:t>natural</a:t>
            </a:r>
            <a:r>
              <a:rPr lang="fr-FR" altLang="fr-FR" sz="1800" dirty="0"/>
              <a:t> </a:t>
            </a:r>
            <a:r>
              <a:rPr lang="fr-FR" altLang="fr-FR" sz="1800" dirty="0" err="1"/>
              <a:t>resources</a:t>
            </a:r>
            <a:r>
              <a:rPr lang="fr-FR" altLang="fr-FR" sz="1800" dirty="0"/>
              <a:t>, </a:t>
            </a:r>
            <a:r>
              <a:rPr lang="fr-FR" altLang="fr-FR" sz="1800" dirty="0" err="1"/>
              <a:t>assess</a:t>
            </a:r>
            <a:r>
              <a:rPr lang="fr-FR" altLang="fr-FR" sz="1800" dirty="0"/>
              <a:t> </a:t>
            </a:r>
            <a:r>
              <a:rPr lang="fr-FR" altLang="fr-FR" sz="1800" dirty="0" err="1"/>
              <a:t>reserves</a:t>
            </a:r>
            <a:r>
              <a:rPr lang="fr-FR" altLang="fr-FR" sz="1800" dirty="0"/>
              <a:t> and explore 5 </a:t>
            </a:r>
            <a:r>
              <a:rPr lang="fr-FR" altLang="fr-FR" sz="1800" dirty="0" err="1"/>
              <a:t>exponential</a:t>
            </a:r>
            <a:r>
              <a:rPr lang="fr-FR" altLang="fr-FR" sz="1800" dirty="0"/>
              <a:t> trends </a:t>
            </a:r>
            <a:r>
              <a:rPr lang="fr-FR" altLang="fr-FR" sz="1800" dirty="0" err="1"/>
              <a:t>demographic</a:t>
            </a:r>
            <a:r>
              <a:rPr lang="fr-FR" altLang="fr-FR" sz="1800" dirty="0"/>
              <a:t>, </a:t>
            </a:r>
            <a:r>
              <a:rPr lang="fr-FR" altLang="fr-FR" sz="1800" dirty="0" err="1"/>
              <a:t>means</a:t>
            </a:r>
            <a:r>
              <a:rPr lang="fr-FR" altLang="fr-FR" sz="1800" dirty="0"/>
              <a:t> of </a:t>
            </a:r>
            <a:r>
              <a:rPr lang="fr-FR" altLang="fr-FR" sz="1800" dirty="0" err="1"/>
              <a:t>subsistence</a:t>
            </a:r>
            <a:r>
              <a:rPr lang="fr-FR" altLang="fr-FR" sz="1800" dirty="0"/>
              <a:t> production, </a:t>
            </a:r>
            <a:r>
              <a:rPr lang="fr-FR" altLang="fr-FR" sz="1800" dirty="0" err="1"/>
              <a:t>industrialization</a:t>
            </a:r>
            <a:r>
              <a:rPr lang="fr-FR" altLang="fr-FR" sz="1800" dirty="0"/>
              <a:t>, pollution, </a:t>
            </a:r>
            <a:r>
              <a:rPr lang="fr-FR" altLang="fr-FR" sz="1800" dirty="0" err="1"/>
              <a:t>consumption</a:t>
            </a:r>
            <a:r>
              <a:rPr lang="fr-FR" altLang="fr-FR" sz="1800" dirty="0"/>
              <a:t> of </a:t>
            </a:r>
            <a:r>
              <a:rPr lang="fr-FR" altLang="fr-FR" sz="1800" dirty="0" err="1"/>
              <a:t>exhaustible</a:t>
            </a:r>
            <a:r>
              <a:rPr lang="fr-FR" altLang="fr-FR" sz="1800" dirty="0"/>
              <a:t> </a:t>
            </a:r>
            <a:r>
              <a:rPr lang="fr-FR" altLang="fr-FR" sz="1800" dirty="0" err="1"/>
              <a:t>resources</a:t>
            </a:r>
            <a:r>
              <a:rPr lang="fr-FR" altLang="fr-FR" sz="1800" dirty="0"/>
              <a:t> (</a:t>
            </a:r>
            <a:r>
              <a:rPr lang="fr-FR" altLang="fr-FR" sz="1800" dirty="0" err="1"/>
              <a:t>oil</a:t>
            </a:r>
            <a:r>
              <a:rPr lang="fr-FR" altLang="fr-FR" sz="1800" dirty="0"/>
              <a:t>, but </a:t>
            </a:r>
            <a:r>
              <a:rPr lang="fr-FR" altLang="fr-FR" sz="1800" dirty="0" err="1"/>
              <a:t>many</a:t>
            </a:r>
            <a:r>
              <a:rPr lang="fr-FR" altLang="fr-FR" sz="1800" dirty="0"/>
              <a:t> </a:t>
            </a:r>
            <a:r>
              <a:rPr lang="fr-FR" altLang="fr-FR" sz="1800" dirty="0" err="1"/>
              <a:t>others</a:t>
            </a:r>
            <a:r>
              <a:rPr lang="fr-FR" altLang="fr-FR" sz="1800" dirty="0"/>
              <a:t>)</a:t>
            </a:r>
          </a:p>
          <a:p>
            <a:pPr lvl="1"/>
            <a:r>
              <a:rPr lang="fr-FR" altLang="fr-FR" sz="1800" dirty="0"/>
              <a:t>2004 : Limits to Growth : The 30 </a:t>
            </a:r>
            <a:r>
              <a:rPr lang="fr-FR" altLang="fr-FR" sz="1800" dirty="0" err="1"/>
              <a:t>Year</a:t>
            </a:r>
            <a:r>
              <a:rPr lang="fr-FR" altLang="fr-FR" sz="1800" dirty="0"/>
              <a:t> Update</a:t>
            </a:r>
          </a:p>
          <a:p>
            <a:pPr lvl="1"/>
            <a:endParaRPr lang="fr-FR" altLang="fr-FR" sz="1800" dirty="0"/>
          </a:p>
          <a:p>
            <a:r>
              <a:rPr lang="fr-FR" altLang="fr-FR" sz="2000" dirty="0" err="1"/>
              <a:t>Each</a:t>
            </a:r>
            <a:r>
              <a:rPr lang="fr-FR" altLang="fr-FR" sz="2000" dirty="0"/>
              <a:t> time, </a:t>
            </a:r>
            <a:r>
              <a:rPr lang="fr-FR" altLang="fr-FR" sz="2000" dirty="0" err="1"/>
              <a:t>technology</a:t>
            </a:r>
            <a:r>
              <a:rPr lang="fr-FR" altLang="fr-FR" sz="2000" dirty="0"/>
              <a:t>, </a:t>
            </a:r>
            <a:r>
              <a:rPr lang="fr-FR" altLang="fr-FR" sz="2000" dirty="0" err="1"/>
              <a:t>price&amp;behaviour</a:t>
            </a:r>
            <a:r>
              <a:rPr lang="fr-FR" altLang="fr-FR" sz="2000" dirty="0"/>
              <a:t> </a:t>
            </a:r>
            <a:r>
              <a:rPr lang="fr-FR" altLang="fr-FR" sz="2000" dirty="0" err="1"/>
              <a:t>response</a:t>
            </a:r>
            <a:r>
              <a:rPr lang="fr-FR" altLang="fr-FR" sz="2000" dirty="0"/>
              <a:t> have </a:t>
            </a:r>
            <a:r>
              <a:rPr lang="fr-FR" altLang="fr-FR" sz="2000" dirty="0" err="1"/>
              <a:t>pushed</a:t>
            </a:r>
            <a:r>
              <a:rPr lang="fr-FR" altLang="fr-FR" sz="2000" dirty="0"/>
              <a:t> back the </a:t>
            </a:r>
            <a:r>
              <a:rPr lang="fr-FR" altLang="fr-FR" sz="2000" dirty="0" err="1"/>
              <a:t>limits</a:t>
            </a:r>
            <a:r>
              <a:rPr lang="fr-FR" altLang="fr-FR" sz="2000" dirty="0"/>
              <a:t>. Far </a:t>
            </a:r>
            <a:r>
              <a:rPr lang="fr-FR" altLang="fr-FR" sz="2000" dirty="0" err="1"/>
              <a:t>away</a:t>
            </a:r>
            <a:r>
              <a:rPr lang="fr-FR" altLang="fr-FR" sz="2000" dirty="0"/>
              <a:t>.</a:t>
            </a:r>
          </a:p>
          <a:p>
            <a:endParaRPr lang="fr-FR" altLang="fr-FR" sz="2000" dirty="0"/>
          </a:p>
          <a:p>
            <a:r>
              <a:rPr lang="fr-FR" altLang="fr-FR" sz="2000" dirty="0"/>
              <a:t>But </a:t>
            </a:r>
            <a:r>
              <a:rPr lang="fr-FR" altLang="fr-FR" sz="2000" dirty="0" err="1"/>
              <a:t>we</a:t>
            </a:r>
            <a:r>
              <a:rPr lang="fr-FR" altLang="fr-FR" sz="2000" dirty="0"/>
              <a:t> </a:t>
            </a:r>
            <a:r>
              <a:rPr lang="fr-FR" altLang="fr-FR" sz="2000" dirty="0" err="1"/>
              <a:t>need</a:t>
            </a:r>
            <a:r>
              <a:rPr lang="fr-FR" altLang="fr-FR" sz="2000" dirty="0"/>
              <a:t> to go further </a:t>
            </a:r>
            <a:r>
              <a:rPr lang="fr-FR" altLang="fr-FR" sz="2000" dirty="0" err="1"/>
              <a:t>this</a:t>
            </a:r>
            <a:r>
              <a:rPr lang="fr-FR" altLang="fr-FR" sz="2000" dirty="0"/>
              <a:t> simple </a:t>
            </a:r>
            <a:r>
              <a:rPr lang="fr-FR" altLang="fr-FR" sz="2000" dirty="0" err="1"/>
              <a:t>scheme</a:t>
            </a:r>
            <a:endParaRPr lang="fr-FR" altLang="fr-FR" sz="2000" dirty="0"/>
          </a:p>
          <a:p>
            <a:pPr lvl="1"/>
            <a:r>
              <a:rPr lang="fr-FR" altLang="fr-FR" sz="1800" dirty="0" err="1"/>
              <a:t>Unified</a:t>
            </a:r>
            <a:r>
              <a:rPr lang="fr-FR" altLang="fr-FR" sz="1800" dirty="0"/>
              <a:t> </a:t>
            </a:r>
            <a:r>
              <a:rPr lang="fr-FR" altLang="fr-FR" sz="1800" dirty="0" err="1"/>
              <a:t>growth</a:t>
            </a:r>
            <a:r>
              <a:rPr lang="fr-FR" altLang="fr-FR" sz="1800" dirty="0"/>
              <a:t> (</a:t>
            </a:r>
            <a:r>
              <a:rPr lang="fr-FR" altLang="fr-FR" sz="1800" dirty="0" err="1"/>
              <a:t>Galor</a:t>
            </a:r>
            <a:r>
              <a:rPr lang="fr-FR" altLang="fr-FR" sz="1800" dirty="0"/>
              <a:t>, Kremer)</a:t>
            </a:r>
          </a:p>
          <a:p>
            <a:pPr lvl="1"/>
            <a:r>
              <a:rPr lang="fr-FR" altLang="fr-FR" sz="1800" dirty="0" err="1"/>
              <a:t>Pomeranz</a:t>
            </a:r>
            <a:r>
              <a:rPr lang="fr-FR" altLang="fr-FR" sz="1800" dirty="0"/>
              <a:t>, Barbier and Californian Economic </a:t>
            </a:r>
            <a:r>
              <a:rPr lang="fr-FR" altLang="fr-FR" sz="1800" dirty="0" err="1"/>
              <a:t>History</a:t>
            </a:r>
            <a:r>
              <a:rPr lang="fr-FR" altLang="fr-FR" sz="1800" dirty="0"/>
              <a:t> </a:t>
            </a:r>
            <a:r>
              <a:rPr lang="fr-FR" altLang="fr-FR" sz="1800" dirty="0" err="1"/>
              <a:t>School</a:t>
            </a:r>
            <a:endParaRPr lang="fr-FR" altLang="fr-FR" sz="1800" dirty="0"/>
          </a:p>
          <a:p>
            <a:endParaRPr lang="fr-FR" altLang="fr-FR" sz="2000" dirty="0"/>
          </a:p>
          <a:p>
            <a:endParaRPr lang="fr-FR" altLang="fr-F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Malthusian</a:t>
            </a:r>
            <a:r>
              <a:rPr lang="fr-FR" dirty="0"/>
              <a:t> trap (aka </a:t>
            </a:r>
            <a:r>
              <a:rPr lang="fr-FR" dirty="0" err="1"/>
              <a:t>unified</a:t>
            </a:r>
            <a:r>
              <a:rPr lang="fr-FR" dirty="0"/>
              <a:t> growth)</a:t>
            </a:r>
          </a:p>
        </p:txBody>
      </p:sp>
      <p:sp>
        <p:nvSpPr>
          <p:cNvPr id="3" name="Espace réservé du contenu 2"/>
          <p:cNvSpPr>
            <a:spLocks noGrp="1"/>
          </p:cNvSpPr>
          <p:nvPr>
            <p:ph idx="1"/>
          </p:nvPr>
        </p:nvSpPr>
        <p:spPr/>
        <p:txBody>
          <a:bodyPr/>
          <a:lstStyle/>
          <a:p>
            <a:r>
              <a:rPr lang="en-US" dirty="0"/>
              <a:t>Imagine that you need a minimum income (consumption) to live</a:t>
            </a:r>
          </a:p>
          <a:p>
            <a:pPr lvl="1"/>
            <a:r>
              <a:rPr lang="en-US" dirty="0"/>
              <a:t>Absolute poverty (2$/day), what is needed to sustain your productive capacity</a:t>
            </a:r>
          </a:p>
          <a:p>
            <a:pPr lvl="1"/>
            <a:r>
              <a:rPr lang="en-US" dirty="0"/>
              <a:t>Let’s call it starvation income (SI)</a:t>
            </a:r>
          </a:p>
          <a:p>
            <a:pPr lvl="1"/>
            <a:r>
              <a:rPr lang="en-US" dirty="0"/>
              <a:t>Population dynamics (evolution over time) will depend on current income relative to SI</a:t>
            </a:r>
          </a:p>
          <a:p>
            <a:pPr lvl="2"/>
            <a:r>
              <a:rPr lang="en-US" dirty="0"/>
              <a:t>Human ecology, population dynamics similar to other living being</a:t>
            </a:r>
          </a:p>
          <a:p>
            <a:pPr lvl="2"/>
            <a:r>
              <a:rPr lang="en-US" dirty="0"/>
              <a:t>First hypothesized by Malthus, (inspired Darwin, Spencer and others)</a:t>
            </a:r>
          </a:p>
          <a:p>
            <a:pPr lvl="2"/>
            <a:r>
              <a:rPr lang="en-US" dirty="0"/>
              <a:t>A major breakthrough: humans are not god creature</a:t>
            </a:r>
          </a:p>
          <a:p>
            <a:pPr lvl="2"/>
            <a:r>
              <a:rPr lang="en-US" dirty="0"/>
              <a:t>One of the first general equilibrium analysis</a:t>
            </a:r>
          </a:p>
          <a:p>
            <a:pPr lvl="2"/>
            <a:r>
              <a:rPr lang="en-US" altLang="fr-FR" dirty="0"/>
              <a:t>Malthus concludes that to fight poverty, you need to stop charity and reduce birth when </a:t>
            </a:r>
            <a:r>
              <a:rPr lang="en-US" altLang="fr-FR" dirty="0" err="1"/>
              <a:t>poors</a:t>
            </a:r>
            <a:r>
              <a:rPr lang="en-US" altLang="fr-FR" dirty="0"/>
              <a:t> (</a:t>
            </a:r>
            <a:r>
              <a:rPr lang="en-US" altLang="fr-FR" dirty="0" err="1"/>
              <a:t>poors</a:t>
            </a:r>
            <a:r>
              <a:rPr lang="en-US" altLang="fr-FR" dirty="0"/>
              <a:t> have to marry before sex)</a:t>
            </a:r>
          </a:p>
          <a:p>
            <a:pPr lvl="2"/>
            <a:r>
              <a:rPr lang="en-US" altLang="fr-FR" dirty="0"/>
              <a:t>Malthus is the first neo conservative: science and reason at the service of religious morality and commands. Reconciliation between old and </a:t>
            </a:r>
            <a:r>
              <a:rPr lang="en-US" altLang="fr-FR" dirty="0" err="1"/>
              <a:t>enlightment</a:t>
            </a:r>
            <a:r>
              <a:rPr lang="en-US" altLang="fr-FR" dirty="0"/>
              <a:t> morals</a:t>
            </a:r>
            <a:endParaRPr lang="en-US" dirty="0"/>
          </a:p>
          <a:p>
            <a:r>
              <a:rPr lang="en-US"/>
              <a:t>Technically</a:t>
            </a:r>
            <a:r>
              <a:rPr lang="en-US" dirty="0"/>
              <a:t>, population is endogenous in a growth model</a:t>
            </a:r>
          </a:p>
          <a:p>
            <a:endParaRPr lang="en-US" dirty="0"/>
          </a:p>
          <a:p>
            <a:r>
              <a:rPr lang="en-US" dirty="0"/>
              <a:t>Main references:</a:t>
            </a:r>
          </a:p>
          <a:p>
            <a:pPr lvl="1"/>
            <a:r>
              <a:rPr lang="en-US" dirty="0"/>
              <a:t>Lucas, R.E Jr, 1999, “The industrial revolution: past and future”, Mimeo, Department of economics, University of Chicago</a:t>
            </a:r>
          </a:p>
          <a:p>
            <a:pPr lvl="1"/>
            <a:r>
              <a:rPr lang="en-US" dirty="0" err="1"/>
              <a:t>Galor</a:t>
            </a:r>
            <a:r>
              <a:rPr lang="en-US" dirty="0"/>
              <a:t> O. and Weil D.N., 2000. "Population , Technology , and Growth : From Malthusian Stagnation to the Demographic Transition and beyond", The American Economic Review, 90(4), 806–828.</a:t>
            </a:r>
          </a:p>
          <a:p>
            <a:pPr lvl="1"/>
            <a:r>
              <a:rPr lang="en-US" dirty="0" err="1"/>
              <a:t>Galor</a:t>
            </a:r>
            <a:r>
              <a:rPr lang="en-US" dirty="0"/>
              <a:t> O., 2010. "The 2008 Lawrence R. Klein lecture - comparative economic development: Insights from unified growth theory", International Economic Review, 51(1), 1–44.</a:t>
            </a:r>
          </a:p>
          <a:p>
            <a:endParaRPr lang="en-US" dirty="0"/>
          </a:p>
          <a:p>
            <a:endParaRPr lang="en-US" dirty="0"/>
          </a:p>
          <a:p>
            <a:endParaRPr lang="en-US" dirty="0"/>
          </a:p>
        </p:txBody>
      </p:sp>
      <p:pic>
        <p:nvPicPr>
          <p:cNvPr id="4" name="Picture 6" descr="http://upload.wikimedia.org/wikipedia/commons/thumb/e/e6/Thomas_Malthus.jpg/200px-Thomas_Malthu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552384" y="1052736"/>
            <a:ext cx="11953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9020919" y="3312735"/>
            <a:ext cx="127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lgn="r">
              <a:spcBef>
                <a:spcPct val="0"/>
              </a:spcBef>
              <a:buClrTx/>
              <a:buSzTx/>
              <a:buFontTx/>
              <a:buNone/>
            </a:pPr>
            <a:r>
              <a:rPr lang="fr-FR" altLang="fr-FR" sz="800">
                <a:solidFill>
                  <a:srgbClr val="000000"/>
                </a:solidFill>
                <a:ea typeface="Times New Roman" panose="02020603050405020304" pitchFamily="18" charset="0"/>
                <a:cs typeface="Arial" panose="020B0604020202020204" pitchFamily="34" charset="0"/>
              </a:rPr>
              <a:t>Thomas Robert Malthus</a:t>
            </a:r>
          </a:p>
          <a:p>
            <a:pPr algn="r">
              <a:spcBef>
                <a:spcPct val="0"/>
              </a:spcBef>
              <a:buClrTx/>
              <a:buSzTx/>
              <a:buFontTx/>
              <a:buNone/>
            </a:pPr>
            <a:r>
              <a:rPr lang="fr-FR" altLang="fr-FR" sz="800">
                <a:solidFill>
                  <a:srgbClr val="000000"/>
                </a:solidFill>
                <a:ea typeface="Times New Roman" panose="02020603050405020304" pitchFamily="18" charset="0"/>
                <a:cs typeface="Arial" panose="020B0604020202020204" pitchFamily="34" charset="0"/>
              </a:rPr>
              <a:t> 1766-1834</a:t>
            </a:r>
            <a:endParaRPr lang="fr-FR" altLang="fr-FR" sz="1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6129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FR" altLang="fr-FR" dirty="0"/>
              <a:t>The </a:t>
            </a:r>
            <a:r>
              <a:rPr lang="fr-FR" altLang="fr-FR" dirty="0" err="1"/>
              <a:t>Malthusian</a:t>
            </a:r>
            <a:r>
              <a:rPr lang="fr-FR" altLang="fr-FR" dirty="0"/>
              <a:t> trap: </a:t>
            </a:r>
            <a:r>
              <a:rPr lang="fr-FR" altLang="fr-FR" dirty="0" err="1"/>
              <a:t>compoments</a:t>
            </a:r>
            <a:endParaRPr lang="fr-FR" altLang="fr-FR" dirty="0"/>
          </a:p>
        </p:txBody>
      </p:sp>
      <p:sp>
        <p:nvSpPr>
          <p:cNvPr id="16387" name="Rectangle 3"/>
          <p:cNvSpPr>
            <a:spLocks noGrp="1" noChangeArrowheads="1"/>
          </p:cNvSpPr>
          <p:nvPr>
            <p:ph idx="1"/>
          </p:nvPr>
        </p:nvSpPr>
        <p:spPr/>
        <p:txBody>
          <a:bodyPr/>
          <a:lstStyle/>
          <a:p>
            <a:r>
              <a:rPr lang="en-US" altLang="fr-FR" dirty="0"/>
              <a:t>Population dynamics</a:t>
            </a:r>
          </a:p>
          <a:p>
            <a:pPr lvl="1"/>
            <a:r>
              <a:rPr lang="en-US" altLang="fr-FR" dirty="0"/>
              <a:t>Current Income&gt;SI then population increases (less mortality, more fertility)</a:t>
            </a:r>
          </a:p>
          <a:p>
            <a:pPr lvl="1"/>
            <a:r>
              <a:rPr lang="en-US" altLang="fr-FR" dirty="0"/>
              <a:t>Reverse if SI&gt;CI</a:t>
            </a:r>
          </a:p>
          <a:p>
            <a:pPr lvl="1"/>
            <a:r>
              <a:rPr lang="en-US" altLang="fr-FR" dirty="0"/>
              <a:t>Special case : control of population</a:t>
            </a:r>
          </a:p>
          <a:p>
            <a:r>
              <a:rPr lang="en-US" altLang="fr-FR" dirty="0"/>
              <a:t>Decreasing returns in production of land and fixed quantity of land</a:t>
            </a:r>
          </a:p>
          <a:p>
            <a:pPr lvl="1"/>
            <a:r>
              <a:rPr lang="en-US" altLang="fr-FR" dirty="0"/>
              <a:t>Land is a non accumulated factor</a:t>
            </a:r>
          </a:p>
          <a:p>
            <a:pPr lvl="1"/>
            <a:r>
              <a:rPr lang="en-US" altLang="fr-FR" dirty="0"/>
              <a:t>Land productivity is decreasing</a:t>
            </a:r>
          </a:p>
          <a:p>
            <a:pPr lvl="2"/>
            <a:r>
              <a:rPr lang="en-US" altLang="fr-FR" dirty="0"/>
              <a:t>More labor implied more output</a:t>
            </a:r>
          </a:p>
          <a:p>
            <a:pPr lvl="2"/>
            <a:r>
              <a:rPr lang="en-US" altLang="fr-FR" dirty="0"/>
              <a:t>More input yields proportionally less output (decreasing returns) </a:t>
            </a:r>
          </a:p>
          <a:p>
            <a:pPr lvl="2"/>
            <a:r>
              <a:rPr lang="en-US" altLang="fr-FR" dirty="0"/>
              <a:t>Also named decreasing marginal productivity</a:t>
            </a:r>
          </a:p>
          <a:p>
            <a:pPr lvl="2"/>
            <a:r>
              <a:rPr lang="en-US" altLang="fr-FR" dirty="0"/>
              <a:t>Because of decreasing returns, population is limited</a:t>
            </a:r>
          </a:p>
          <a:p>
            <a:pPr lvl="3"/>
            <a:r>
              <a:rPr lang="en-US" altLang="fr-FR" dirty="0"/>
              <a:t>At some point, when adding a worker, output is going to increase by less than what is needed to feed the additional worker</a:t>
            </a:r>
          </a:p>
          <a:p>
            <a:pPr lvl="1"/>
            <a:r>
              <a:rPr lang="en-US" altLang="fr-FR" dirty="0"/>
              <a:t>Exogenous shocks can increase output</a:t>
            </a:r>
          </a:p>
          <a:p>
            <a:pPr lvl="2"/>
            <a:r>
              <a:rPr lang="en-US" altLang="fr-FR" dirty="0"/>
              <a:t>More lands discovered, new techniques (seeds, irrigation, rotation of culture, fertilizers, mechanization) can increase the output per unit of surface (and unit of work)</a:t>
            </a:r>
          </a:p>
          <a:p>
            <a:pPr lvl="2"/>
            <a:r>
              <a:rPr lang="en-US" altLang="fr-FR" dirty="0"/>
              <a:t>Questions: what is going to happen to </a:t>
            </a:r>
          </a:p>
          <a:p>
            <a:pPr lvl="2"/>
            <a:r>
              <a:rPr lang="en-US" altLang="fr-FR" dirty="0"/>
              <a:t>output? population? output per person?</a:t>
            </a:r>
          </a:p>
          <a:p>
            <a:pPr lvl="2"/>
            <a:r>
              <a:rPr lang="en-US" altLang="fr-FR" dirty="0"/>
              <a:t>mean and median output per person?</a:t>
            </a:r>
          </a:p>
          <a:p>
            <a:pPr lvl="2"/>
            <a:r>
              <a:rPr lang="en-US" altLang="fr-FR" dirty="0"/>
              <a:t>Inequalities?</a:t>
            </a:r>
          </a:p>
        </p:txBody>
      </p:sp>
      <p:pic>
        <p:nvPicPr>
          <p:cNvPr id="16388" name="Picture 4" descr="http://upload.wikimedia.org/wikipedia/en/8/8d/David_ricardo.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80551" y="1484314"/>
            <a:ext cx="11334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9324976" y="3213101"/>
            <a:ext cx="1343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SzTx/>
              <a:buFontTx/>
              <a:buNone/>
            </a:pPr>
            <a:r>
              <a:rPr lang="fr-FR" altLang="fr-FR" sz="800">
                <a:solidFill>
                  <a:srgbClr val="000000"/>
                </a:solidFill>
                <a:ea typeface="Times New Roman" panose="02020603050405020304" pitchFamily="18" charset="0"/>
                <a:cs typeface="Arial" panose="020B0604020202020204" pitchFamily="34" charset="0"/>
              </a:rPr>
              <a:t>David Ricardo 1772-1823</a:t>
            </a:r>
            <a:endParaRPr lang="fr-FR" altLang="fr-FR" sz="1800">
              <a:ea typeface="Times New Roman" panose="02020603050405020304" pitchFamily="18" charset="0"/>
              <a:cs typeface="Arial" panose="020B0604020202020204" pitchFamily="34" charset="0"/>
            </a:endParaRPr>
          </a:p>
        </p:txBody>
      </p:sp>
      <p:sp>
        <p:nvSpPr>
          <p:cNvPr id="16390" name="Rectangle 7"/>
          <p:cNvSpPr>
            <a:spLocks noChangeArrowheads="1"/>
          </p:cNvSpPr>
          <p:nvPr/>
        </p:nvSpPr>
        <p:spPr bwMode="auto">
          <a:xfrm>
            <a:off x="1524001" y="18854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Tree>
    <p:extLst>
      <p:ext uri="{BB962C8B-B14F-4D97-AF65-F5344CB8AC3E}">
        <p14:creationId xmlns:p14="http://schemas.microsoft.com/office/powerpoint/2010/main" val="32385566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1"/>
          <p:cNvSpPr>
            <a:spLocks noGrp="1"/>
          </p:cNvSpPr>
          <p:nvPr>
            <p:ph type="title"/>
          </p:nvPr>
        </p:nvSpPr>
        <p:spPr/>
        <p:txBody>
          <a:bodyPr/>
          <a:lstStyle/>
          <a:p>
            <a:r>
              <a:rPr lang="fr-FR" altLang="fr-FR" dirty="0" err="1"/>
              <a:t>Graphical</a:t>
            </a:r>
            <a:r>
              <a:rPr lang="fr-FR" altLang="fr-FR" dirty="0"/>
              <a:t> </a:t>
            </a:r>
            <a:r>
              <a:rPr lang="fr-FR" altLang="fr-FR" dirty="0" err="1"/>
              <a:t>Malthusian</a:t>
            </a:r>
            <a:r>
              <a:rPr lang="fr-FR" altLang="fr-FR" dirty="0"/>
              <a:t> trap</a:t>
            </a:r>
          </a:p>
        </p:txBody>
      </p:sp>
      <p:cxnSp>
        <p:nvCxnSpPr>
          <p:cNvPr id="18450" name="Connecteur droit avec flèche 47"/>
          <p:cNvCxnSpPr>
            <a:cxnSpLocks noChangeShapeType="1"/>
          </p:cNvCxnSpPr>
          <p:nvPr/>
        </p:nvCxnSpPr>
        <p:spPr bwMode="auto">
          <a:xfrm flipH="1">
            <a:off x="3696958" y="3896720"/>
            <a:ext cx="142875" cy="28463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8434" name="Rectangle 79"/>
          <p:cNvSpPr>
            <a:spLocks noChangeArrowheads="1"/>
          </p:cNvSpPr>
          <p:nvPr/>
        </p:nvSpPr>
        <p:spPr bwMode="auto">
          <a:xfrm>
            <a:off x="1763117" y="565228"/>
            <a:ext cx="5329237" cy="605782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dirty="0">
              <a:latin typeface="Calibri" panose="020F0502020204030204" pitchFamily="34" charset="0"/>
              <a:cs typeface="Calibri" panose="020F0502020204030204" pitchFamily="34" charset="0"/>
            </a:endParaRPr>
          </a:p>
        </p:txBody>
      </p:sp>
      <p:sp>
        <p:nvSpPr>
          <p:cNvPr id="19" name="Arc 18"/>
          <p:cNvSpPr/>
          <p:nvPr/>
        </p:nvSpPr>
        <p:spPr bwMode="auto">
          <a:xfrm>
            <a:off x="2080973" y="1803862"/>
            <a:ext cx="8467725" cy="3812092"/>
          </a:xfrm>
          <a:prstGeom prst="arc">
            <a:avLst>
              <a:gd name="adj1" fmla="val 11123829"/>
              <a:gd name="adj2" fmla="val 15696340"/>
            </a:avLst>
          </a:prstGeom>
          <a:noFill/>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p:sp>
        <p:nvSpPr>
          <p:cNvPr id="42" name="Arc 41"/>
          <p:cNvSpPr/>
          <p:nvPr/>
        </p:nvSpPr>
        <p:spPr bwMode="auto">
          <a:xfrm rot="13321568">
            <a:off x="-1356377" y="1267550"/>
            <a:ext cx="7737423" cy="2757884"/>
          </a:xfrm>
          <a:prstGeom prst="arc">
            <a:avLst>
              <a:gd name="adj1" fmla="val 11592700"/>
              <a:gd name="adj2" fmla="val 14466612"/>
            </a:avLst>
          </a:prstGeom>
          <a:ln>
            <a:solidFill>
              <a:srgbClr val="C0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p:grpSp>
        <p:nvGrpSpPr>
          <p:cNvPr id="4" name="Groupe 3"/>
          <p:cNvGrpSpPr/>
          <p:nvPr/>
        </p:nvGrpSpPr>
        <p:grpSpPr>
          <a:xfrm>
            <a:off x="1810811" y="935987"/>
            <a:ext cx="5212204" cy="5271314"/>
            <a:chOff x="1955400" y="1341438"/>
            <a:chExt cx="5212204" cy="5271314"/>
          </a:xfrm>
        </p:grpSpPr>
        <p:cxnSp>
          <p:nvCxnSpPr>
            <p:cNvPr id="18436" name="Connecteur droit avec flèche 4"/>
            <p:cNvCxnSpPr>
              <a:cxnSpLocks noChangeShapeType="1"/>
            </p:cNvCxnSpPr>
            <p:nvPr/>
          </p:nvCxnSpPr>
          <p:spPr bwMode="auto">
            <a:xfrm flipH="1">
              <a:off x="2760663" y="1436688"/>
              <a:ext cx="144462" cy="28448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7" name="Connecteur droit avec flèche 6"/>
            <p:cNvCxnSpPr/>
            <p:nvPr/>
          </p:nvCxnSpPr>
          <p:spPr bwMode="auto">
            <a:xfrm flipV="1">
              <a:off x="2309813" y="1341438"/>
              <a:ext cx="0" cy="2389187"/>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bwMode="auto">
            <a:xfrm>
              <a:off x="2309813" y="3730625"/>
              <a:ext cx="4679950" cy="0"/>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bwMode="auto">
            <a:xfrm flipV="1">
              <a:off x="2309813" y="1762125"/>
              <a:ext cx="3814762" cy="19685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41" name="Connecteur droit 16"/>
            <p:cNvCxnSpPr>
              <a:cxnSpLocks noChangeShapeType="1"/>
            </p:cNvCxnSpPr>
            <p:nvPr/>
          </p:nvCxnSpPr>
          <p:spPr bwMode="auto">
            <a:xfrm>
              <a:off x="5713413" y="2460625"/>
              <a:ext cx="91440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8442" name="ZoneTexte 19"/>
            <p:cNvSpPr txBox="1">
              <a:spLocks noChangeArrowheads="1"/>
            </p:cNvSpPr>
            <p:nvPr/>
          </p:nvSpPr>
          <p:spPr bwMode="auto">
            <a:xfrm>
              <a:off x="6277017" y="3766849"/>
              <a:ext cx="890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population</a:t>
              </a:r>
            </a:p>
          </p:txBody>
        </p:sp>
        <p:sp>
          <p:nvSpPr>
            <p:cNvPr id="18443" name="ZoneTexte 20"/>
            <p:cNvSpPr txBox="1">
              <a:spLocks noChangeArrowheads="1"/>
            </p:cNvSpPr>
            <p:nvPr/>
          </p:nvSpPr>
          <p:spPr bwMode="auto">
            <a:xfrm rot="16200000">
              <a:off x="1644098" y="1737385"/>
              <a:ext cx="89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production</a:t>
              </a:r>
            </a:p>
          </p:txBody>
        </p:sp>
        <mc:AlternateContent xmlns:mc="http://schemas.openxmlformats.org/markup-compatibility/2006" xmlns:a14="http://schemas.microsoft.com/office/drawing/2010/main">
          <mc:Choice Requires="a14">
            <p:sp>
              <p:nvSpPr>
                <p:cNvPr id="18445" name="ZoneTexte 22"/>
                <p:cNvSpPr txBox="1">
                  <a:spLocks noChangeArrowheads="1"/>
                </p:cNvSpPr>
                <p:nvPr/>
              </p:nvSpPr>
              <p:spPr bwMode="auto">
                <a:xfrm>
                  <a:off x="5111807" y="4956175"/>
                  <a:ext cx="1885950"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acc>
                          <m:accPr>
                            <m:chr m:val="̂"/>
                            <m:ctrlPr>
                              <a:rPr lang="fr-FR" altLang="fr-FR" sz="900" i="1">
                                <a:solidFill>
                                  <a:schemeClr val="accent1"/>
                                </a:solidFill>
                                <a:latin typeface="Cambria Math" panose="02040503050406030204" pitchFamily="18" charset="0"/>
                              </a:rPr>
                            </m:ctrlPr>
                          </m:accPr>
                          <m:e>
                            <m:r>
                              <a:rPr lang="fr-FR" altLang="fr-FR" sz="900" i="1">
                                <a:solidFill>
                                  <a:schemeClr val="accent1"/>
                                </a:solidFill>
                                <a:latin typeface="Cambria Math" panose="02040503050406030204" pitchFamily="18" charset="0"/>
                              </a:rPr>
                              <m:t>𝑤</m:t>
                            </m:r>
                          </m:e>
                        </m:acc>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𝑓</m:t>
                        </m:r>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oMath>
                    </m:oMathPara>
                  </a14:m>
                  <a:endParaRPr lang="fr-FR" altLang="fr-FR" sz="900" dirty="0">
                    <a:solidFill>
                      <a:schemeClr val="accent1"/>
                    </a:solidFill>
                    <a:latin typeface="Calibri" panose="020F0502020204030204" pitchFamily="34" charset="0"/>
                    <a:cs typeface="Calibri" panose="020F0502020204030204" pitchFamily="34" charset="0"/>
                  </a:endParaRPr>
                </a:p>
              </p:txBody>
            </p:sp>
          </mc:Choice>
          <mc:Fallback xmlns="">
            <p:sp>
              <p:nvSpPr>
                <p:cNvPr id="18445" name="ZoneTexte 22"/>
                <p:cNvSpPr txBox="1">
                  <a:spLocks noRot="1" noChangeAspect="1" noMove="1" noResize="1" noEditPoints="1" noAdjustHandles="1" noChangeArrowheads="1" noChangeShapeType="1" noTextEdit="1"/>
                </p:cNvSpPr>
                <p:nvPr/>
              </p:nvSpPr>
              <p:spPr bwMode="auto">
                <a:xfrm>
                  <a:off x="5111807" y="4956175"/>
                  <a:ext cx="1885950" cy="230832"/>
                </a:xfrm>
                <a:prstGeom prst="rect">
                  <a:avLst/>
                </a:prstGeom>
                <a:blipFill>
                  <a:blip r:embed="rId2"/>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28" name="Connecteur droit 27"/>
            <p:cNvCxnSpPr/>
            <p:nvPr/>
          </p:nvCxnSpPr>
          <p:spPr bwMode="auto">
            <a:xfrm flipH="1">
              <a:off x="5046663" y="2325688"/>
              <a:ext cx="11112" cy="140493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9" name="Connecteur droit 28"/>
            <p:cNvCxnSpPr/>
            <p:nvPr/>
          </p:nvCxnSpPr>
          <p:spPr bwMode="auto">
            <a:xfrm flipH="1">
              <a:off x="2309813" y="2314575"/>
              <a:ext cx="2744787" cy="22225"/>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Connecteur droit avec flèche 48"/>
            <p:cNvCxnSpPr/>
            <p:nvPr/>
          </p:nvCxnSpPr>
          <p:spPr bwMode="auto">
            <a:xfrm flipV="1">
              <a:off x="2290763" y="3871913"/>
              <a:ext cx="0" cy="2390775"/>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0" name="Connecteur droit avec flèche 49"/>
            <p:cNvCxnSpPr/>
            <p:nvPr/>
          </p:nvCxnSpPr>
          <p:spPr bwMode="auto">
            <a:xfrm>
              <a:off x="2290763" y="6262688"/>
              <a:ext cx="4678362" cy="0"/>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1" name="Connecteur droit 50"/>
            <p:cNvCxnSpPr/>
            <p:nvPr/>
          </p:nvCxnSpPr>
          <p:spPr bwMode="auto">
            <a:xfrm flipV="1">
              <a:off x="2276475" y="5173663"/>
              <a:ext cx="3852863" cy="190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54" name="Connecteur droit 51"/>
            <p:cNvCxnSpPr>
              <a:cxnSpLocks noChangeShapeType="1"/>
            </p:cNvCxnSpPr>
            <p:nvPr/>
          </p:nvCxnSpPr>
          <p:spPr bwMode="auto">
            <a:xfrm>
              <a:off x="5692775" y="5349875"/>
              <a:ext cx="91440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8456" name="ZoneTexte 53"/>
            <p:cNvSpPr txBox="1">
              <a:spLocks noChangeArrowheads="1"/>
            </p:cNvSpPr>
            <p:nvPr/>
          </p:nvSpPr>
          <p:spPr bwMode="auto">
            <a:xfrm>
              <a:off x="6258276" y="6302680"/>
              <a:ext cx="889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population</a:t>
              </a:r>
            </a:p>
          </p:txBody>
        </p:sp>
        <p:sp>
          <p:nvSpPr>
            <p:cNvPr id="18457" name="ZoneTexte 54"/>
            <p:cNvSpPr txBox="1">
              <a:spLocks noChangeArrowheads="1"/>
            </p:cNvSpPr>
            <p:nvPr/>
          </p:nvSpPr>
          <p:spPr bwMode="auto">
            <a:xfrm rot="16200000">
              <a:off x="1260979" y="4537606"/>
              <a:ext cx="166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Production/population</a:t>
              </a:r>
            </a:p>
          </p:txBody>
        </p:sp>
        <mc:AlternateContent xmlns:mc="http://schemas.openxmlformats.org/markup-compatibility/2006" xmlns:a14="http://schemas.microsoft.com/office/drawing/2010/main">
          <mc:Choice Requires="a14">
            <p:sp>
              <p:nvSpPr>
                <p:cNvPr id="18458" name="ZoneTexte 55"/>
                <p:cNvSpPr txBox="1">
                  <a:spLocks noChangeArrowheads="1"/>
                </p:cNvSpPr>
                <p:nvPr/>
              </p:nvSpPr>
              <p:spPr bwMode="auto">
                <a:xfrm>
                  <a:off x="3373286" y="4721245"/>
                  <a:ext cx="3139231"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1200" i="1" dirty="0">
                            <a:solidFill>
                              <a:schemeClr val="accent2"/>
                            </a:solidFill>
                            <a:latin typeface="Cambria Math" panose="02040503050406030204" pitchFamily="18" charset="0"/>
                          </a:rPr>
                          <m:t>𝑓</m:t>
                        </m:r>
                        <m:r>
                          <a:rPr lang="fr-FR" altLang="fr-FR" sz="1200" i="1" dirty="0">
                            <a:solidFill>
                              <a:schemeClr val="accent2"/>
                            </a:solidFill>
                            <a:latin typeface="Cambria Math" panose="02040503050406030204" pitchFamily="18" charset="0"/>
                          </a:rPr>
                          <m:t>(</m:t>
                        </m:r>
                        <m:r>
                          <a:rPr lang="fr-FR" altLang="fr-FR" sz="1200" i="1" dirty="0">
                            <a:solidFill>
                              <a:schemeClr val="accent2"/>
                            </a:solidFill>
                            <a:latin typeface="Cambria Math" panose="02040503050406030204" pitchFamily="18" charset="0"/>
                          </a:rPr>
                          <m:t>𝑝𝑜𝑝</m:t>
                        </m:r>
                        <m:r>
                          <a:rPr lang="fr-FR" altLang="fr-FR" sz="1200" i="1" dirty="0">
                            <a:solidFill>
                              <a:schemeClr val="accent2"/>
                            </a:solidFill>
                            <a:latin typeface="Cambria Math" panose="02040503050406030204" pitchFamily="18" charset="0"/>
                          </a:rPr>
                          <m:t>)/</m:t>
                        </m:r>
                        <m:r>
                          <a:rPr lang="fr-FR" altLang="fr-FR" sz="1200" i="1" dirty="0">
                            <a:solidFill>
                              <a:schemeClr val="accent2"/>
                            </a:solidFill>
                            <a:latin typeface="Cambria Math" panose="02040503050406030204" pitchFamily="18" charset="0"/>
                          </a:rPr>
                          <m:t>𝑝𝑜𝑝</m:t>
                        </m:r>
                      </m:oMath>
                    </m:oMathPara>
                  </a14:m>
                  <a:endParaRPr lang="fr-FR" altLang="fr-FR" sz="1200" dirty="0">
                    <a:solidFill>
                      <a:schemeClr val="accent2"/>
                    </a:solidFill>
                    <a:latin typeface="Calibri" panose="020F0502020204030204" pitchFamily="34" charset="0"/>
                    <a:cs typeface="Calibri" panose="020F0502020204030204" pitchFamily="34" charset="0"/>
                  </a:endParaRPr>
                </a:p>
              </p:txBody>
            </p:sp>
          </mc:Choice>
          <mc:Fallback xmlns="">
            <p:sp>
              <p:nvSpPr>
                <p:cNvPr id="18458" name="ZoneTexte 55"/>
                <p:cNvSpPr txBox="1">
                  <a:spLocks noRot="1" noChangeAspect="1" noMove="1" noResize="1" noEditPoints="1" noAdjustHandles="1" noChangeArrowheads="1" noChangeShapeType="1" noTextEdit="1"/>
                </p:cNvSpPr>
                <p:nvPr/>
              </p:nvSpPr>
              <p:spPr bwMode="auto">
                <a:xfrm>
                  <a:off x="3373286" y="4721245"/>
                  <a:ext cx="3139231" cy="276999"/>
                </a:xfrm>
                <a:prstGeom prst="rect">
                  <a:avLst/>
                </a:prstGeom>
                <a:blipFill>
                  <a:blip r:embed="rId3"/>
                  <a:stretch>
                    <a:fillRect b="-86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60" name="Connecteur droit 59"/>
            <p:cNvCxnSpPr/>
            <p:nvPr/>
          </p:nvCxnSpPr>
          <p:spPr bwMode="auto">
            <a:xfrm>
              <a:off x="4964113" y="5189538"/>
              <a:ext cx="0" cy="1069975"/>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462" name="ZoneTexte 1"/>
                <p:cNvSpPr txBox="1">
                  <a:spLocks noChangeArrowheads="1"/>
                </p:cNvSpPr>
                <p:nvPr/>
              </p:nvSpPr>
              <p:spPr bwMode="auto">
                <a:xfrm>
                  <a:off x="4498510" y="3782117"/>
                  <a:ext cx="15782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900" dirty="0">
                      <a:latin typeface="Calibri" panose="020F0502020204030204" pitchFamily="34" charset="0"/>
                      <a:cs typeface="Calibri" panose="020F0502020204030204" pitchFamily="34" charset="0"/>
                    </a:rPr>
                    <a:t>No surplus full (</a:t>
                  </a:r>
                  <a:r>
                    <a:rPr lang="fr-FR" altLang="fr-FR" sz="900" dirty="0" err="1">
                      <a:latin typeface="Calibri" panose="020F0502020204030204" pitchFamily="34" charset="0"/>
                      <a:cs typeface="Calibri" panose="020F0502020204030204" pitchFamily="34" charset="0"/>
                    </a:rPr>
                    <a:t>equal</a:t>
                  </a:r>
                  <a:r>
                    <a:rPr lang="fr-FR" altLang="fr-FR" sz="900" dirty="0">
                      <a:latin typeface="Calibri" panose="020F0502020204030204" pitchFamily="34" charset="0"/>
                      <a:cs typeface="Calibri" panose="020F0502020204030204" pitchFamily="34" charset="0"/>
                    </a:rPr>
                    <a:t>) </a:t>
                  </a:r>
                  <a:r>
                    <a:rPr lang="fr-FR" altLang="fr-FR" sz="900" dirty="0" err="1">
                      <a:latin typeface="Calibri" panose="020F0502020204030204" pitchFamily="34" charset="0"/>
                      <a:cs typeface="Calibri" panose="020F0502020204030204" pitchFamily="34" charset="0"/>
                    </a:rPr>
                    <a:t>share</a:t>
                  </a:r>
                  <a:r>
                    <a:rPr lang="fr-FR" altLang="fr-FR" sz="900" dirty="0">
                      <a:latin typeface="Calibri" panose="020F0502020204030204" pitchFamily="34" charset="0"/>
                      <a:cs typeface="Calibri" panose="020F0502020204030204" pitchFamily="34" charset="0"/>
                    </a:rPr>
                    <a:t> of production </a:t>
                  </a:r>
                  <a14:m>
                    <m:oMath xmlns:m="http://schemas.openxmlformats.org/officeDocument/2006/math">
                      <m:r>
                        <a:rPr lang="fr-FR" altLang="fr-FR" sz="900" i="1" dirty="0">
                          <a:latin typeface="Cambria Math" panose="02040503050406030204" pitchFamily="18" charset="0"/>
                          <a:cs typeface="Calibri" panose="020F0502020204030204" pitchFamily="34" charset="0"/>
                        </a:rPr>
                        <m:t>𝑓</m:t>
                      </m:r>
                      <m:r>
                        <a:rPr lang="fr-FR" altLang="fr-FR" sz="900" i="1" dirty="0">
                          <a:latin typeface="Cambria Math" panose="02040503050406030204" pitchFamily="18" charset="0"/>
                          <a:cs typeface="Calibri" panose="020F0502020204030204" pitchFamily="34" charset="0"/>
                        </a:rPr>
                        <m:t>=</m:t>
                      </m:r>
                      <m:acc>
                        <m:accPr>
                          <m:chr m:val="̂"/>
                          <m:ctrlPr>
                            <a:rPr lang="fr-FR" altLang="fr-FR" sz="900" i="1" dirty="0">
                              <a:latin typeface="Cambria Math" panose="02040503050406030204" pitchFamily="18" charset="0"/>
                              <a:cs typeface="Calibri" panose="020F0502020204030204" pitchFamily="34" charset="0"/>
                            </a:rPr>
                          </m:ctrlPr>
                        </m:accPr>
                        <m:e>
                          <m:r>
                            <a:rPr lang="fr-FR" altLang="fr-FR" sz="900" i="1" dirty="0">
                              <a:latin typeface="Cambria Math" panose="02040503050406030204" pitchFamily="18" charset="0"/>
                              <a:cs typeface="Calibri" panose="020F0502020204030204" pitchFamily="34" charset="0"/>
                            </a:rPr>
                            <m:t>𝑤</m:t>
                          </m:r>
                        </m:e>
                      </m:acc>
                      <m:r>
                        <a:rPr lang="fr-FR" altLang="fr-FR" sz="900" i="1" dirty="0">
                          <a:latin typeface="Cambria Math" panose="02040503050406030204" pitchFamily="18" charset="0"/>
                          <a:cs typeface="Calibri" panose="020F0502020204030204" pitchFamily="34" charset="0"/>
                        </a:rPr>
                        <m:t>𝐿</m:t>
                      </m:r>
                    </m:oMath>
                  </a14:m>
                  <a:endParaRPr lang="fr-FR" altLang="fr-FR" sz="900" dirty="0">
                    <a:latin typeface="Calibri" panose="020F0502020204030204" pitchFamily="34" charset="0"/>
                    <a:cs typeface="Calibri" panose="020F0502020204030204" pitchFamily="34" charset="0"/>
                  </a:endParaRPr>
                </a:p>
              </p:txBody>
            </p:sp>
          </mc:Choice>
          <mc:Fallback xmlns="">
            <p:sp>
              <p:nvSpPr>
                <p:cNvPr id="18462" name="ZoneTexte 1"/>
                <p:cNvSpPr txBox="1">
                  <a:spLocks noRot="1" noChangeAspect="1" noMove="1" noResize="1" noEditPoints="1" noAdjustHandles="1" noChangeArrowheads="1" noChangeShapeType="1" noTextEdit="1"/>
                </p:cNvSpPr>
                <p:nvPr/>
              </p:nvSpPr>
              <p:spPr bwMode="auto">
                <a:xfrm>
                  <a:off x="4498510" y="3782117"/>
                  <a:ext cx="1578250" cy="369332"/>
                </a:xfrm>
                <a:prstGeom prst="rect">
                  <a:avLst/>
                </a:prstGeom>
                <a:blipFill>
                  <a:blip r:embed="rId4"/>
                  <a:stretch>
                    <a:fillRect b="-49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18463" name="Connecteur droit 3"/>
            <p:cNvCxnSpPr>
              <a:cxnSpLocks noChangeShapeType="1"/>
            </p:cNvCxnSpPr>
            <p:nvPr/>
          </p:nvCxnSpPr>
          <p:spPr bwMode="auto">
            <a:xfrm flipV="1">
              <a:off x="2802886" y="2663738"/>
              <a:ext cx="804862" cy="447675"/>
            </a:xfrm>
            <a:prstGeom prst="line">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 name="Connecteur droit 38"/>
            <p:cNvCxnSpPr/>
            <p:nvPr/>
          </p:nvCxnSpPr>
          <p:spPr bwMode="auto">
            <a:xfrm flipH="1">
              <a:off x="3211513" y="2314575"/>
              <a:ext cx="9525" cy="1404938"/>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0" name="Chevron 39"/>
            <p:cNvSpPr/>
            <p:nvPr/>
          </p:nvSpPr>
          <p:spPr bwMode="auto">
            <a:xfrm rot="2058626">
              <a:off x="2372133" y="4625802"/>
              <a:ext cx="274638" cy="190884"/>
            </a:xfrm>
            <a:prstGeom prst="chevron">
              <a:avLst/>
            </a:prstGeom>
            <a:noFill/>
            <a:ln w="12700">
              <a:solidFill>
                <a:srgbClr val="C0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fr-FR">
                <a:solidFill>
                  <a:schemeClr val="tx1"/>
                </a:solidFill>
                <a:latin typeface="Calibri" panose="020F0502020204030204" pitchFamily="34" charset="0"/>
                <a:cs typeface="Calibri" panose="020F0502020204030204" pitchFamily="34" charset="0"/>
              </a:endParaRPr>
            </a:p>
          </p:txBody>
        </p:sp>
        <p:cxnSp>
          <p:nvCxnSpPr>
            <p:cNvPr id="52" name="Connecteur droit 51"/>
            <p:cNvCxnSpPr/>
            <p:nvPr/>
          </p:nvCxnSpPr>
          <p:spPr bwMode="auto">
            <a:xfrm>
              <a:off x="3211513" y="5187007"/>
              <a:ext cx="9525" cy="111030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470" name="Connecteur droit avec flèche 20"/>
            <p:cNvCxnSpPr>
              <a:cxnSpLocks noChangeShapeType="1"/>
            </p:cNvCxnSpPr>
            <p:nvPr/>
          </p:nvCxnSpPr>
          <p:spPr bwMode="auto">
            <a:xfrm>
              <a:off x="3314700" y="2879725"/>
              <a:ext cx="0" cy="296863"/>
            </a:xfrm>
            <a:prstGeom prst="straightConnector1">
              <a:avLst/>
            </a:prstGeom>
            <a:noFill/>
            <a:ln w="28575" algn="ctr">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8471" name="ZoneTexte 22"/>
                <p:cNvSpPr txBox="1">
                  <a:spLocks noChangeArrowheads="1"/>
                </p:cNvSpPr>
                <p:nvPr/>
              </p:nvSpPr>
              <p:spPr bwMode="auto">
                <a:xfrm>
                  <a:off x="3281250" y="2897894"/>
                  <a:ext cx="273473"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900" i="1" dirty="0">
                            <a:solidFill>
                              <a:schemeClr val="accent2"/>
                            </a:solidFill>
                            <a:latin typeface="Cambria Math" panose="02040503050406030204" pitchFamily="18" charset="0"/>
                            <a:cs typeface="Calibri" panose="020F0502020204030204" pitchFamily="34" charset="0"/>
                          </a:rPr>
                          <m:t>𝑆</m:t>
                        </m:r>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18471" name="ZoneTexte 22"/>
                <p:cNvSpPr txBox="1">
                  <a:spLocks noRot="1" noChangeAspect="1" noMove="1" noResize="1" noEditPoints="1" noAdjustHandles="1" noChangeArrowheads="1" noChangeShapeType="1" noTextEdit="1"/>
                </p:cNvSpPr>
                <p:nvPr/>
              </p:nvSpPr>
              <p:spPr bwMode="auto">
                <a:xfrm>
                  <a:off x="3281250" y="2897894"/>
                  <a:ext cx="273473" cy="23083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55"/>
                <p:cNvSpPr txBox="1">
                  <a:spLocks noChangeArrowheads="1"/>
                </p:cNvSpPr>
                <p:nvPr/>
              </p:nvSpPr>
              <p:spPr bwMode="auto">
                <a:xfrm>
                  <a:off x="2663977" y="5842814"/>
                  <a:ext cx="3139231"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1200" i="1" dirty="0">
                            <a:solidFill>
                              <a:srgbClr val="C00000"/>
                            </a:solidFill>
                            <a:latin typeface="Cambria Math" panose="02040503050406030204" pitchFamily="18" charset="0"/>
                          </a:rPr>
                          <m:t>𝑤</m:t>
                        </m:r>
                        <m:r>
                          <a:rPr lang="fr-FR" altLang="fr-FR" sz="1200" i="1" dirty="0">
                            <a:solidFill>
                              <a:srgbClr val="C00000"/>
                            </a:solidFill>
                            <a:latin typeface="Cambria Math" panose="02040503050406030204" pitchFamily="18" charset="0"/>
                          </a:rPr>
                          <m:t>=</m:t>
                        </m:r>
                        <m:r>
                          <a:rPr lang="fr-FR" altLang="fr-FR" sz="1200" i="1" dirty="0">
                            <a:solidFill>
                              <a:srgbClr val="C00000"/>
                            </a:solidFill>
                            <a:latin typeface="Cambria Math" panose="02040503050406030204" pitchFamily="18" charset="0"/>
                          </a:rPr>
                          <m:t>𝑓</m:t>
                        </m:r>
                        <m:r>
                          <a:rPr lang="fr-FR" altLang="fr-FR" sz="1200" i="1" dirty="0">
                            <a:solidFill>
                              <a:srgbClr val="C00000"/>
                            </a:solidFill>
                            <a:latin typeface="Cambria Math" panose="02040503050406030204" pitchFamily="18" charset="0"/>
                          </a:rPr>
                          <m:t>’(</m:t>
                        </m:r>
                        <m:r>
                          <a:rPr lang="fr-FR" altLang="fr-FR" sz="1200" i="1" dirty="0">
                            <a:solidFill>
                              <a:srgbClr val="C00000"/>
                            </a:solidFill>
                            <a:latin typeface="Cambria Math" panose="02040503050406030204" pitchFamily="18" charset="0"/>
                          </a:rPr>
                          <m:t>𝑝𝑜𝑝</m:t>
                        </m:r>
                        <m:r>
                          <a:rPr lang="fr-FR" altLang="fr-FR" sz="1200" i="1" dirty="0">
                            <a:solidFill>
                              <a:srgbClr val="C00000"/>
                            </a:solidFill>
                            <a:latin typeface="Cambria Math" panose="02040503050406030204" pitchFamily="18" charset="0"/>
                          </a:rPr>
                          <m:t>)</m:t>
                        </m:r>
                      </m:oMath>
                    </m:oMathPara>
                  </a14:m>
                  <a:endParaRPr lang="fr-FR" altLang="fr-FR" sz="1200" dirty="0">
                    <a:solidFill>
                      <a:srgbClr val="C00000"/>
                    </a:solidFill>
                    <a:latin typeface="Calibri" panose="020F0502020204030204" pitchFamily="34" charset="0"/>
                    <a:cs typeface="Calibri" panose="020F0502020204030204" pitchFamily="34" charset="0"/>
                  </a:endParaRPr>
                </a:p>
              </p:txBody>
            </p:sp>
          </mc:Choice>
          <mc:Fallback xmlns="">
            <p:sp>
              <p:nvSpPr>
                <p:cNvPr id="43" name="ZoneTexte 55"/>
                <p:cNvSpPr txBox="1">
                  <a:spLocks noRot="1" noChangeAspect="1" noMove="1" noResize="1" noEditPoints="1" noAdjustHandles="1" noChangeArrowheads="1" noChangeShapeType="1" noTextEdit="1"/>
                </p:cNvSpPr>
                <p:nvPr/>
              </p:nvSpPr>
              <p:spPr bwMode="auto">
                <a:xfrm>
                  <a:off x="2663977" y="5842814"/>
                  <a:ext cx="3139231" cy="276999"/>
                </a:xfrm>
                <a:prstGeom prst="rect">
                  <a:avLst/>
                </a:prstGeom>
                <a:blipFill>
                  <a:blip r:embed="rId6"/>
                  <a:stretch>
                    <a:fillRect b="-86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22"/>
                <p:cNvSpPr txBox="1">
                  <a:spLocks noChangeArrowheads="1"/>
                </p:cNvSpPr>
                <p:nvPr/>
              </p:nvSpPr>
              <p:spPr bwMode="auto">
                <a:xfrm>
                  <a:off x="5229189" y="2332553"/>
                  <a:ext cx="18859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lgn="ctr">
                    <a:spcBef>
                      <a:spcPct val="0"/>
                    </a:spcBef>
                    <a:buClrTx/>
                    <a:buSzTx/>
                    <a:buFontTx/>
                    <a:buNone/>
                  </a:pPr>
                  <a:r>
                    <a:rPr lang="fr-FR" altLang="fr-FR" sz="900" dirty="0">
                      <a:solidFill>
                        <a:schemeClr val="accent2"/>
                      </a:solidFill>
                      <a:latin typeface="Calibri" panose="020F0502020204030204" pitchFamily="34" charset="0"/>
                      <a:cs typeface="Calibri" panose="020F0502020204030204" pitchFamily="34" charset="0"/>
                    </a:rPr>
                    <a:t>production </a:t>
                  </a:r>
                  <a14:m>
                    <m:oMath xmlns:m="http://schemas.openxmlformats.org/officeDocument/2006/math">
                      <m:r>
                        <a:rPr lang="fr-FR" altLang="fr-FR" sz="900" i="1">
                          <a:solidFill>
                            <a:schemeClr val="accent2"/>
                          </a:solidFill>
                          <a:latin typeface="Cambria Math" panose="02040503050406030204" pitchFamily="18" charset="0"/>
                        </a:rPr>
                        <m:t>𝑓</m:t>
                      </m:r>
                      <m:r>
                        <a:rPr lang="fr-FR" altLang="fr-FR" sz="900" i="1">
                          <a:solidFill>
                            <a:schemeClr val="accent2"/>
                          </a:solidFill>
                          <a:latin typeface="Cambria Math" panose="02040503050406030204" pitchFamily="18" charset="0"/>
                        </a:rPr>
                        <m:t>(</m:t>
                      </m:r>
                      <m:r>
                        <a:rPr lang="fr-FR" altLang="fr-FR" sz="900" i="1">
                          <a:solidFill>
                            <a:schemeClr val="accent2"/>
                          </a:solidFill>
                          <a:latin typeface="Cambria Math" panose="02040503050406030204" pitchFamily="18" charset="0"/>
                        </a:rPr>
                        <m:t>𝑝𝑜𝑝</m:t>
                      </m:r>
                      <m:r>
                        <a:rPr lang="fr-FR" altLang="fr-FR" sz="900" i="1">
                          <a:solidFill>
                            <a:schemeClr val="accent2"/>
                          </a:solidFill>
                          <a:latin typeface="Cambria Math" panose="02040503050406030204" pitchFamily="18" charset="0"/>
                        </a:rPr>
                        <m:t>)</m:t>
                      </m:r>
                    </m:oMath>
                  </a14:m>
                  <a:endParaRPr lang="fr-FR" altLang="fr-FR" sz="900" dirty="0">
                    <a:solidFill>
                      <a:schemeClr val="accent2"/>
                    </a:solidFill>
                    <a:latin typeface="Calibri" panose="020F0502020204030204" pitchFamily="34" charset="0"/>
                    <a:cs typeface="Calibri" panose="020F0502020204030204" pitchFamily="34" charset="0"/>
                  </a:endParaRPr>
                </a:p>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900" i="1" dirty="0">
                            <a:solidFill>
                              <a:schemeClr val="accent2"/>
                            </a:solidFill>
                            <a:latin typeface="Cambria Math" panose="02040503050406030204" pitchFamily="18" charset="0"/>
                          </a:rPr>
                          <m:t>𝑓</m:t>
                        </m:r>
                        <m:r>
                          <a:rPr lang="fr-FR" altLang="fr-FR" sz="900" i="1" dirty="0">
                            <a:solidFill>
                              <a:schemeClr val="accent2"/>
                            </a:solidFill>
                            <a:latin typeface="Cambria Math" panose="02040503050406030204" pitchFamily="18" charset="0"/>
                          </a:rPr>
                          <m:t>’&gt;0, </m:t>
                        </m:r>
                        <m:sSup>
                          <m:sSupPr>
                            <m:ctrlPr>
                              <a:rPr lang="fr-FR" altLang="fr-FR" sz="900" i="1" dirty="0">
                                <a:solidFill>
                                  <a:schemeClr val="accent2"/>
                                </a:solidFill>
                                <a:latin typeface="Cambria Math" panose="02040503050406030204" pitchFamily="18" charset="0"/>
                              </a:rPr>
                            </m:ctrlPr>
                          </m:sSupPr>
                          <m:e>
                            <m:r>
                              <a:rPr lang="fr-FR" altLang="fr-FR" sz="900" i="1" dirty="0">
                                <a:solidFill>
                                  <a:schemeClr val="accent2"/>
                                </a:solidFill>
                                <a:latin typeface="Cambria Math" panose="02040503050406030204" pitchFamily="18" charset="0"/>
                              </a:rPr>
                              <m:t>𝑓</m:t>
                            </m:r>
                          </m:e>
                          <m:sup>
                            <m:r>
                              <a:rPr lang="fr-FR" altLang="fr-FR" sz="900" i="1" dirty="0">
                                <a:solidFill>
                                  <a:schemeClr val="accent2"/>
                                </a:solidFill>
                                <a:latin typeface="Cambria Math" panose="02040503050406030204" pitchFamily="18" charset="0"/>
                              </a:rPr>
                              <m:t>′′</m:t>
                            </m:r>
                          </m:sup>
                        </m:sSup>
                        <m:r>
                          <a:rPr lang="fr-FR" altLang="fr-FR" sz="900" i="1" dirty="0">
                            <a:solidFill>
                              <a:schemeClr val="accent2"/>
                            </a:solidFill>
                            <a:latin typeface="Cambria Math" panose="02040503050406030204" pitchFamily="18" charset="0"/>
                          </a:rPr>
                          <m:t>&lt;0</m:t>
                        </m:r>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44" name="ZoneTexte 22"/>
                <p:cNvSpPr txBox="1">
                  <a:spLocks noRot="1" noChangeAspect="1" noMove="1" noResize="1" noEditPoints="1" noAdjustHandles="1" noChangeArrowheads="1" noChangeShapeType="1" noTextEdit="1"/>
                </p:cNvSpPr>
                <p:nvPr/>
              </p:nvSpPr>
              <p:spPr bwMode="auto">
                <a:xfrm>
                  <a:off x="5229189" y="2332553"/>
                  <a:ext cx="1885950" cy="36933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ZoneTexte 22"/>
                <p:cNvSpPr txBox="1">
                  <a:spLocks noChangeArrowheads="1"/>
                </p:cNvSpPr>
                <p:nvPr/>
              </p:nvSpPr>
              <p:spPr bwMode="auto">
                <a:xfrm>
                  <a:off x="4088159" y="1473385"/>
                  <a:ext cx="18859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acc>
                          <m:accPr>
                            <m:chr m:val="̂"/>
                            <m:ctrlPr>
                              <a:rPr lang="fr-FR" altLang="fr-FR" sz="900" i="1">
                                <a:solidFill>
                                  <a:schemeClr val="accent1"/>
                                </a:solidFill>
                                <a:latin typeface="Cambria Math" panose="02040503050406030204" pitchFamily="18" charset="0"/>
                              </a:rPr>
                            </m:ctrlPr>
                          </m:accPr>
                          <m:e>
                            <m:r>
                              <a:rPr lang="fr-FR" altLang="fr-FR" sz="900" i="1">
                                <a:solidFill>
                                  <a:schemeClr val="accent1"/>
                                </a:solidFill>
                                <a:latin typeface="Cambria Math" panose="02040503050406030204" pitchFamily="18" charset="0"/>
                              </a:rPr>
                              <m:t>𝑤</m:t>
                            </m:r>
                          </m:e>
                        </m:acc>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𝑙𝑖𝑛𝑒</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𝑞𝑢𝑎𝑛𝑡𝑖𝑡𝑦</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𝑜𝑓</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𝑓𝑜𝑜𝑑</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𝑛𝑒𝑐𝑒𝑠𝑠𝑎𝑟𝑦</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𝑡𝑜</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𝑓𝑒𝑒𝑑</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𝑒𝑣𝑒𝑟𝑦𝑜𝑛𝑒</m:t>
                        </m:r>
                      </m:oMath>
                    </m:oMathPara>
                  </a14:m>
                  <a:endParaRPr lang="fr-FR" altLang="fr-FR" sz="900" i="1" dirty="0">
                    <a:solidFill>
                      <a:schemeClr val="accent1"/>
                    </a:solidFill>
                    <a:latin typeface="Cambria Math" panose="02040503050406030204" pitchFamily="18" charset="0"/>
                  </a:endParaRPr>
                </a:p>
                <a:p>
                  <a:pPr>
                    <a:spcBef>
                      <a:spcPct val="0"/>
                    </a:spcBef>
                    <a:buClrTx/>
                    <a:buSzTx/>
                    <a:buFontTx/>
                    <a:buNone/>
                  </a:pPr>
                  <a14:m>
                    <m:oMathPara xmlns:m="http://schemas.openxmlformats.org/officeDocument/2006/math">
                      <m:oMathParaPr>
                        <m:jc m:val="centerGroup"/>
                      </m:oMathParaPr>
                      <m:oMath xmlns:m="http://schemas.openxmlformats.org/officeDocument/2006/math">
                        <m:acc>
                          <m:accPr>
                            <m:chr m:val="̂"/>
                            <m:ctrlPr>
                              <a:rPr lang="fr-FR" altLang="fr-FR" sz="900" i="1" dirty="0">
                                <a:solidFill>
                                  <a:schemeClr val="accent1"/>
                                </a:solidFill>
                                <a:latin typeface="Cambria Math" panose="02040503050406030204" pitchFamily="18" charset="0"/>
                              </a:rPr>
                            </m:ctrlPr>
                          </m:accPr>
                          <m:e>
                            <m:r>
                              <a:rPr lang="fr-FR" altLang="fr-FR" sz="900" i="1" dirty="0">
                                <a:solidFill>
                                  <a:schemeClr val="accent1"/>
                                </a:solidFill>
                                <a:latin typeface="Cambria Math" panose="02040503050406030204" pitchFamily="18" charset="0"/>
                              </a:rPr>
                              <m:t>𝑤</m:t>
                            </m:r>
                          </m:e>
                        </m:acc>
                        <m:r>
                          <a:rPr lang="fr-FR" altLang="fr-FR" sz="900" i="1" dirty="0">
                            <a:solidFill>
                              <a:schemeClr val="accent1"/>
                            </a:solidFill>
                            <a:latin typeface="Cambria Math" panose="02040503050406030204" pitchFamily="18" charset="0"/>
                          </a:rPr>
                          <m:t> </m:t>
                        </m:r>
                        <m:r>
                          <a:rPr lang="fr-FR" altLang="fr-FR" sz="900" i="1" dirty="0">
                            <a:solidFill>
                              <a:schemeClr val="accent1"/>
                            </a:solidFill>
                            <a:latin typeface="Cambria Math" panose="02040503050406030204" pitchFamily="18" charset="0"/>
                          </a:rPr>
                          <m:t>𝑖𝑠</m:t>
                        </m:r>
                        <m:r>
                          <a:rPr lang="fr-FR" altLang="fr-FR" sz="900" i="1" dirty="0">
                            <a:solidFill>
                              <a:schemeClr val="accent1"/>
                            </a:solidFill>
                            <a:latin typeface="Cambria Math" panose="02040503050406030204" pitchFamily="18" charset="0"/>
                          </a:rPr>
                          <m:t> </m:t>
                        </m:r>
                        <m:r>
                          <a:rPr lang="fr-FR" altLang="fr-FR" sz="900" i="1" dirty="0">
                            <a:solidFill>
                              <a:schemeClr val="accent1"/>
                            </a:solidFill>
                            <a:latin typeface="Cambria Math" panose="02040503050406030204" pitchFamily="18" charset="0"/>
                          </a:rPr>
                          <m:t>𝑠𝑡𝑎𝑣𝑎𝑡𝑖𝑜𝑛</m:t>
                        </m:r>
                        <m:r>
                          <a:rPr lang="fr-FR" altLang="fr-FR" sz="900" i="1" dirty="0">
                            <a:solidFill>
                              <a:schemeClr val="accent1"/>
                            </a:solidFill>
                            <a:latin typeface="Cambria Math" panose="02040503050406030204" pitchFamily="18" charset="0"/>
                          </a:rPr>
                          <m:t> </m:t>
                        </m:r>
                        <m:r>
                          <a:rPr lang="fr-FR" altLang="fr-FR" sz="900" i="1" dirty="0">
                            <a:solidFill>
                              <a:schemeClr val="accent1"/>
                            </a:solidFill>
                            <a:latin typeface="Cambria Math" panose="02040503050406030204" pitchFamily="18" charset="0"/>
                          </a:rPr>
                          <m:t>𝑖𝑛𝑐𝑜𝑚𝑒</m:t>
                        </m:r>
                      </m:oMath>
                    </m:oMathPara>
                  </a14:m>
                  <a:endParaRPr lang="fr-FR" altLang="fr-FR" sz="900" dirty="0">
                    <a:solidFill>
                      <a:schemeClr val="accent1"/>
                    </a:solidFill>
                    <a:latin typeface="Calibri" panose="020F0502020204030204" pitchFamily="34" charset="0"/>
                    <a:cs typeface="Calibri" panose="020F0502020204030204" pitchFamily="34" charset="0"/>
                  </a:endParaRPr>
                </a:p>
              </p:txBody>
            </p:sp>
          </mc:Choice>
          <mc:Fallback xmlns="">
            <p:sp>
              <p:nvSpPr>
                <p:cNvPr id="45" name="ZoneTexte 22"/>
                <p:cNvSpPr txBox="1">
                  <a:spLocks noRot="1" noChangeAspect="1" noMove="1" noResize="1" noEditPoints="1" noAdjustHandles="1" noChangeArrowheads="1" noChangeShapeType="1" noTextEdit="1"/>
                </p:cNvSpPr>
                <p:nvPr/>
              </p:nvSpPr>
              <p:spPr bwMode="auto">
                <a:xfrm>
                  <a:off x="4088159" y="1473385"/>
                  <a:ext cx="1885950" cy="369332"/>
                </a:xfrm>
                <a:prstGeom prst="rect">
                  <a:avLst/>
                </a:prstGeom>
                <a:blipFill>
                  <a:blip r:embed="rId8"/>
                  <a:stretch>
                    <a:fillRect r="-608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54" name="Chevron 53"/>
            <p:cNvSpPr/>
            <p:nvPr/>
          </p:nvSpPr>
          <p:spPr bwMode="auto">
            <a:xfrm rot="12233729">
              <a:off x="3663521" y="5413584"/>
              <a:ext cx="274638" cy="190884"/>
            </a:xfrm>
            <a:prstGeom prst="chevron">
              <a:avLst/>
            </a:prstGeom>
            <a:noFill/>
            <a:ln w="12700">
              <a:solidFill>
                <a:srgbClr val="C0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fr-FR">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5" name="ZoneTexte 41"/>
                <p:cNvSpPr txBox="1">
                  <a:spLocks noChangeArrowheads="1"/>
                </p:cNvSpPr>
                <p:nvPr/>
              </p:nvSpPr>
              <p:spPr bwMode="auto">
                <a:xfrm>
                  <a:off x="2813050" y="3771513"/>
                  <a:ext cx="769570"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𝑓</m:t>
                            </m:r>
                          </m:e>
                          <m:sup>
                            <m:r>
                              <a:rPr lang="fr-FR" altLang="fr-FR" sz="800" i="1">
                                <a:latin typeface="Cambria Math" panose="02040503050406030204" pitchFamily="18" charset="0"/>
                              </a:rPr>
                              <m:t>′</m:t>
                            </m:r>
                          </m:sup>
                        </m:sSup>
                        <m:d>
                          <m:dPr>
                            <m:ctrlPr>
                              <a:rPr lang="fr-FR" altLang="fr-FR" sz="800" i="1">
                                <a:latin typeface="Cambria Math" panose="02040503050406030204" pitchFamily="18" charset="0"/>
                              </a:rPr>
                            </m:ctrlPr>
                          </m:dPr>
                          <m:e>
                            <m:r>
                              <a:rPr lang="fr-FR" altLang="fr-FR" sz="800" i="1">
                                <a:latin typeface="Cambria Math" panose="02040503050406030204" pitchFamily="18" charset="0"/>
                              </a:rPr>
                              <m:t>𝑝𝑜𝑝</m:t>
                            </m:r>
                          </m:e>
                        </m:d>
                        <m:r>
                          <a:rPr lang="fr-FR" altLang="fr-FR" sz="800" i="1">
                            <a:latin typeface="Cambria Math" panose="02040503050406030204" pitchFamily="18" charset="0"/>
                          </a:rPr>
                          <m:t>=</m:t>
                        </m:r>
                        <m:acc>
                          <m:accPr>
                            <m:chr m:val="̂"/>
                            <m:ctrlPr>
                              <a:rPr lang="fr-FR" altLang="fr-FR" sz="800" i="1">
                                <a:latin typeface="Cambria Math" panose="02040503050406030204" pitchFamily="18" charset="0"/>
                              </a:rPr>
                            </m:ctrlPr>
                          </m:accPr>
                          <m:e>
                            <m:r>
                              <a:rPr lang="fr-FR" altLang="fr-FR" sz="800" i="1">
                                <a:latin typeface="Cambria Math" panose="02040503050406030204" pitchFamily="18" charset="0"/>
                              </a:rPr>
                              <m:t>𝑤</m:t>
                            </m:r>
                          </m:e>
                        </m:acc>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55" name="ZoneTexte 41"/>
                <p:cNvSpPr txBox="1">
                  <a:spLocks noRot="1" noChangeAspect="1" noMove="1" noResize="1" noEditPoints="1" noAdjustHandles="1" noChangeArrowheads="1" noChangeShapeType="1" noTextEdit="1"/>
                </p:cNvSpPr>
                <p:nvPr/>
              </p:nvSpPr>
              <p:spPr bwMode="auto">
                <a:xfrm>
                  <a:off x="2813050" y="3771513"/>
                  <a:ext cx="769570" cy="215444"/>
                </a:xfrm>
                <a:prstGeom prst="rect">
                  <a:avLst/>
                </a:prstGeom>
                <a:blipFill>
                  <a:blip r:embed="rId9"/>
                  <a:stretch>
                    <a:fillRect r="-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ZoneTexte 1">
                  <a:extLst>
                    <a:ext uri="{FF2B5EF4-FFF2-40B4-BE49-F238E27FC236}">
                      <a16:creationId xmlns:a16="http://schemas.microsoft.com/office/drawing/2014/main" id="{9A9A4DEB-D14B-4450-AB9C-3732B5C34650}"/>
                    </a:ext>
                  </a:extLst>
                </p:cNvPr>
                <p:cNvSpPr txBox="1">
                  <a:spLocks noChangeArrowheads="1"/>
                </p:cNvSpPr>
                <p:nvPr/>
              </p:nvSpPr>
              <p:spPr bwMode="auto">
                <a:xfrm>
                  <a:off x="4555051" y="6243420"/>
                  <a:ext cx="15782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900" dirty="0">
                      <a:latin typeface="Calibri" panose="020F0502020204030204" pitchFamily="34" charset="0"/>
                      <a:cs typeface="Calibri" panose="020F0502020204030204" pitchFamily="34" charset="0"/>
                    </a:rPr>
                    <a:t>No surplus full (</a:t>
                  </a:r>
                  <a:r>
                    <a:rPr lang="fr-FR" altLang="fr-FR" sz="900" dirty="0" err="1">
                      <a:latin typeface="Calibri" panose="020F0502020204030204" pitchFamily="34" charset="0"/>
                      <a:cs typeface="Calibri" panose="020F0502020204030204" pitchFamily="34" charset="0"/>
                    </a:rPr>
                    <a:t>equal</a:t>
                  </a:r>
                  <a:r>
                    <a:rPr lang="fr-FR" altLang="fr-FR" sz="900" dirty="0">
                      <a:latin typeface="Calibri" panose="020F0502020204030204" pitchFamily="34" charset="0"/>
                      <a:cs typeface="Calibri" panose="020F0502020204030204" pitchFamily="34" charset="0"/>
                    </a:rPr>
                    <a:t>) </a:t>
                  </a:r>
                  <a:r>
                    <a:rPr lang="fr-FR" altLang="fr-FR" sz="900" dirty="0" err="1">
                      <a:latin typeface="Calibri" panose="020F0502020204030204" pitchFamily="34" charset="0"/>
                      <a:cs typeface="Calibri" panose="020F0502020204030204" pitchFamily="34" charset="0"/>
                    </a:rPr>
                    <a:t>share</a:t>
                  </a:r>
                  <a:r>
                    <a:rPr lang="fr-FR" altLang="fr-FR" sz="900" dirty="0">
                      <a:latin typeface="Calibri" panose="020F0502020204030204" pitchFamily="34" charset="0"/>
                      <a:cs typeface="Calibri" panose="020F0502020204030204" pitchFamily="34" charset="0"/>
                    </a:rPr>
                    <a:t> of production </a:t>
                  </a:r>
                  <a14:m>
                    <m:oMath xmlns:m="http://schemas.openxmlformats.org/officeDocument/2006/math">
                      <m:r>
                        <a:rPr lang="fr-FR" altLang="fr-FR" sz="900" i="1" dirty="0">
                          <a:latin typeface="Cambria Math" panose="02040503050406030204" pitchFamily="18" charset="0"/>
                          <a:cs typeface="Calibri" panose="020F0502020204030204" pitchFamily="34" charset="0"/>
                        </a:rPr>
                        <m:t>𝑓</m:t>
                      </m:r>
                      <m:r>
                        <a:rPr lang="fr-FR" altLang="fr-FR" sz="900" i="1" dirty="0">
                          <a:latin typeface="Cambria Math" panose="02040503050406030204" pitchFamily="18" charset="0"/>
                          <a:cs typeface="Calibri" panose="020F0502020204030204" pitchFamily="34" charset="0"/>
                        </a:rPr>
                        <m:t>=</m:t>
                      </m:r>
                      <m:acc>
                        <m:accPr>
                          <m:chr m:val="̂"/>
                          <m:ctrlPr>
                            <a:rPr lang="fr-FR" altLang="fr-FR" sz="900" i="1" dirty="0">
                              <a:latin typeface="Cambria Math" panose="02040503050406030204" pitchFamily="18" charset="0"/>
                              <a:cs typeface="Calibri" panose="020F0502020204030204" pitchFamily="34" charset="0"/>
                            </a:rPr>
                          </m:ctrlPr>
                        </m:accPr>
                        <m:e>
                          <m:r>
                            <a:rPr lang="fr-FR" altLang="fr-FR" sz="900" i="1" dirty="0">
                              <a:latin typeface="Cambria Math" panose="02040503050406030204" pitchFamily="18" charset="0"/>
                              <a:cs typeface="Calibri" panose="020F0502020204030204" pitchFamily="34" charset="0"/>
                            </a:rPr>
                            <m:t>𝑤</m:t>
                          </m:r>
                        </m:e>
                      </m:acc>
                      <m:r>
                        <a:rPr lang="fr-FR" altLang="fr-FR" sz="900" i="1" dirty="0">
                          <a:latin typeface="Cambria Math" panose="02040503050406030204" pitchFamily="18" charset="0"/>
                          <a:cs typeface="Calibri" panose="020F0502020204030204" pitchFamily="34" charset="0"/>
                        </a:rPr>
                        <m:t>𝐿</m:t>
                      </m:r>
                    </m:oMath>
                  </a14:m>
                  <a:endParaRPr lang="fr-FR" altLang="fr-FR" sz="900" dirty="0">
                    <a:latin typeface="Calibri" panose="020F0502020204030204" pitchFamily="34" charset="0"/>
                    <a:cs typeface="Calibri" panose="020F0502020204030204" pitchFamily="34" charset="0"/>
                  </a:endParaRPr>
                </a:p>
              </p:txBody>
            </p:sp>
          </mc:Choice>
          <mc:Fallback xmlns="">
            <p:sp>
              <p:nvSpPr>
                <p:cNvPr id="46" name="ZoneTexte 1">
                  <a:extLst>
                    <a:ext uri="{FF2B5EF4-FFF2-40B4-BE49-F238E27FC236}">
                      <a16:creationId xmlns:a16="http://schemas.microsoft.com/office/drawing/2014/main" id="{9A9A4DEB-D14B-4450-AB9C-3732B5C34650}"/>
                    </a:ext>
                  </a:extLst>
                </p:cNvPr>
                <p:cNvSpPr txBox="1">
                  <a:spLocks noRot="1" noChangeAspect="1" noMove="1" noResize="1" noEditPoints="1" noAdjustHandles="1" noChangeArrowheads="1" noChangeShapeType="1" noTextEdit="1"/>
                </p:cNvSpPr>
                <p:nvPr/>
              </p:nvSpPr>
              <p:spPr bwMode="auto">
                <a:xfrm>
                  <a:off x="4555051" y="6243420"/>
                  <a:ext cx="1578250" cy="369332"/>
                </a:xfrm>
                <a:prstGeom prst="rect">
                  <a:avLst/>
                </a:prstGeom>
                <a:blipFill>
                  <a:blip r:embed="rId10"/>
                  <a:stretch>
                    <a:fillRect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Texte 22">
                  <a:extLst>
                    <a:ext uri="{FF2B5EF4-FFF2-40B4-BE49-F238E27FC236}">
                      <a16:creationId xmlns:a16="http://schemas.microsoft.com/office/drawing/2014/main" id="{3A065EDE-14F7-46CB-B4D3-0FBB53A19572}"/>
                    </a:ext>
                  </a:extLst>
                </p:cNvPr>
                <p:cNvSpPr txBox="1">
                  <a:spLocks noChangeArrowheads="1"/>
                </p:cNvSpPr>
                <p:nvPr/>
              </p:nvSpPr>
              <p:spPr bwMode="auto">
                <a:xfrm>
                  <a:off x="3236225" y="4615274"/>
                  <a:ext cx="273601" cy="351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f>
                          <m:fPr>
                            <m:ctrlPr>
                              <a:rPr lang="fr-FR" altLang="fr-FR" sz="900" i="1" dirty="0">
                                <a:solidFill>
                                  <a:schemeClr val="accent2"/>
                                </a:solidFill>
                                <a:latin typeface="Cambria Math" panose="02040503050406030204" pitchFamily="18" charset="0"/>
                                <a:cs typeface="Calibri" panose="020F0502020204030204" pitchFamily="34" charset="0"/>
                              </a:rPr>
                            </m:ctrlPr>
                          </m:fPr>
                          <m:num>
                            <m:r>
                              <a:rPr lang="fr-FR" altLang="fr-FR" sz="900" i="1" dirty="0">
                                <a:solidFill>
                                  <a:schemeClr val="accent2"/>
                                </a:solidFill>
                                <a:latin typeface="Cambria Math" panose="02040503050406030204" pitchFamily="18" charset="0"/>
                                <a:cs typeface="Calibri" panose="020F0502020204030204" pitchFamily="34" charset="0"/>
                              </a:rPr>
                              <m:t>𝑆</m:t>
                            </m:r>
                          </m:num>
                          <m:den>
                            <m:r>
                              <a:rPr lang="fr-FR" altLang="fr-FR" sz="900" i="1" dirty="0">
                                <a:solidFill>
                                  <a:schemeClr val="accent2"/>
                                </a:solidFill>
                                <a:latin typeface="Cambria Math" panose="02040503050406030204" pitchFamily="18" charset="0"/>
                                <a:cs typeface="Calibri" panose="020F0502020204030204" pitchFamily="34" charset="0"/>
                              </a:rPr>
                              <m:t>𝐿</m:t>
                            </m:r>
                          </m:den>
                        </m:f>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56" name="ZoneTexte 22">
                  <a:extLst>
                    <a:ext uri="{FF2B5EF4-FFF2-40B4-BE49-F238E27FC236}">
                      <a16:creationId xmlns:a16="http://schemas.microsoft.com/office/drawing/2014/main" id="{3A065EDE-14F7-46CB-B4D3-0FBB53A19572}"/>
                    </a:ext>
                  </a:extLst>
                </p:cNvPr>
                <p:cNvSpPr txBox="1">
                  <a:spLocks noRot="1" noChangeAspect="1" noMove="1" noResize="1" noEditPoints="1" noAdjustHandles="1" noChangeArrowheads="1" noChangeShapeType="1" noTextEdit="1"/>
                </p:cNvSpPr>
                <p:nvPr/>
              </p:nvSpPr>
              <p:spPr bwMode="auto">
                <a:xfrm>
                  <a:off x="3236225" y="4615274"/>
                  <a:ext cx="273601" cy="35163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sp>
        <p:nvSpPr>
          <p:cNvPr id="47" name="Arc 46"/>
          <p:cNvSpPr/>
          <p:nvPr/>
        </p:nvSpPr>
        <p:spPr bwMode="auto">
          <a:xfrm rot="13050651">
            <a:off x="338690" y="315695"/>
            <a:ext cx="8007350" cy="3881438"/>
          </a:xfrm>
          <a:prstGeom prst="arc">
            <a:avLst>
              <a:gd name="adj1" fmla="val 12156243"/>
              <a:gd name="adj2" fmla="val 16247719"/>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8" name="ZoneTexte 41">
                <a:extLst>
                  <a:ext uri="{FF2B5EF4-FFF2-40B4-BE49-F238E27FC236}">
                    <a16:creationId xmlns:a16="http://schemas.microsoft.com/office/drawing/2014/main" id="{A9BED8BD-F736-4C5E-9BE3-9F0EE5575315}"/>
                  </a:ext>
                </a:extLst>
              </p:cNvPr>
              <p:cNvSpPr txBox="1">
                <a:spLocks noChangeArrowheads="1"/>
              </p:cNvSpPr>
              <p:nvPr/>
            </p:nvSpPr>
            <p:spPr bwMode="auto">
              <a:xfrm>
                <a:off x="2693589" y="5912755"/>
                <a:ext cx="769570"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𝑓</m:t>
                          </m:r>
                        </m:e>
                        <m:sup>
                          <m:r>
                            <a:rPr lang="fr-FR" altLang="fr-FR" sz="800" i="1">
                              <a:latin typeface="Cambria Math" panose="02040503050406030204" pitchFamily="18" charset="0"/>
                            </a:rPr>
                            <m:t>′</m:t>
                          </m:r>
                        </m:sup>
                      </m:sSup>
                      <m:d>
                        <m:dPr>
                          <m:ctrlPr>
                            <a:rPr lang="fr-FR" altLang="fr-FR" sz="800" i="1">
                              <a:latin typeface="Cambria Math" panose="02040503050406030204" pitchFamily="18" charset="0"/>
                            </a:rPr>
                          </m:ctrlPr>
                        </m:dPr>
                        <m:e>
                          <m:r>
                            <a:rPr lang="fr-FR" altLang="fr-FR" sz="800" i="1">
                              <a:latin typeface="Cambria Math" panose="02040503050406030204" pitchFamily="18" charset="0"/>
                            </a:rPr>
                            <m:t>𝑝𝑜𝑝</m:t>
                          </m:r>
                        </m:e>
                      </m:d>
                      <m:r>
                        <a:rPr lang="fr-FR" altLang="fr-FR" sz="800" i="1">
                          <a:latin typeface="Cambria Math" panose="02040503050406030204" pitchFamily="18" charset="0"/>
                        </a:rPr>
                        <m:t>=</m:t>
                      </m:r>
                      <m:acc>
                        <m:accPr>
                          <m:chr m:val="̂"/>
                          <m:ctrlPr>
                            <a:rPr lang="fr-FR" altLang="fr-FR" sz="800" i="1">
                              <a:latin typeface="Cambria Math" panose="02040503050406030204" pitchFamily="18" charset="0"/>
                            </a:rPr>
                          </m:ctrlPr>
                        </m:accPr>
                        <m:e>
                          <m:r>
                            <a:rPr lang="fr-FR" altLang="fr-FR" sz="800" i="1">
                              <a:latin typeface="Cambria Math" panose="02040503050406030204" pitchFamily="18" charset="0"/>
                            </a:rPr>
                            <m:t>𝑤</m:t>
                          </m:r>
                        </m:e>
                      </m:acc>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48" name="ZoneTexte 41">
                <a:extLst>
                  <a:ext uri="{FF2B5EF4-FFF2-40B4-BE49-F238E27FC236}">
                    <a16:creationId xmlns:a16="http://schemas.microsoft.com/office/drawing/2014/main" id="{A9BED8BD-F736-4C5E-9BE3-9F0EE5575315}"/>
                  </a:ext>
                </a:extLst>
              </p:cNvPr>
              <p:cNvSpPr txBox="1">
                <a:spLocks noRot="1" noChangeAspect="1" noMove="1" noResize="1" noEditPoints="1" noAdjustHandles="1" noChangeArrowheads="1" noChangeShapeType="1" noTextEdit="1"/>
              </p:cNvSpPr>
              <p:nvPr/>
            </p:nvSpPr>
            <p:spPr bwMode="auto">
              <a:xfrm>
                <a:off x="2693589" y="5912755"/>
                <a:ext cx="769570" cy="215444"/>
              </a:xfrm>
              <a:prstGeom prst="rect">
                <a:avLst/>
              </a:prstGeom>
              <a:blipFill>
                <a:blip r:embed="rId12"/>
                <a:stretch>
                  <a:fillRect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53" name="Connecteur droit avec flèche 20">
            <a:extLst>
              <a:ext uri="{FF2B5EF4-FFF2-40B4-BE49-F238E27FC236}">
                <a16:creationId xmlns:a16="http://schemas.microsoft.com/office/drawing/2014/main" id="{D5606940-A92C-4E63-96FC-6E58E5E751C0}"/>
              </a:ext>
            </a:extLst>
          </p:cNvPr>
          <p:cNvCxnSpPr>
            <a:cxnSpLocks noChangeShapeType="1"/>
          </p:cNvCxnSpPr>
          <p:nvPr/>
        </p:nvCxnSpPr>
        <p:spPr bwMode="auto">
          <a:xfrm>
            <a:off x="3078374" y="3789040"/>
            <a:ext cx="0" cy="952184"/>
          </a:xfrm>
          <a:prstGeom prst="straightConnector1">
            <a:avLst/>
          </a:prstGeom>
          <a:noFill/>
          <a:ln w="28575" algn="ctr">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57" name="Rectangle 3">
                <a:extLst>
                  <a:ext uri="{FF2B5EF4-FFF2-40B4-BE49-F238E27FC236}">
                    <a16:creationId xmlns:a16="http://schemas.microsoft.com/office/drawing/2014/main" id="{F1CF34D4-C389-4F17-89FE-2C0C4754D2AA}"/>
                  </a:ext>
                </a:extLst>
              </p:cNvPr>
              <p:cNvSpPr txBox="1">
                <a:spLocks noChangeArrowheads="1"/>
              </p:cNvSpPr>
              <p:nvPr/>
            </p:nvSpPr>
            <p:spPr bwMode="auto">
              <a:xfrm>
                <a:off x="8651915" y="620688"/>
                <a:ext cx="3234834" cy="61163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16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14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14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14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buNone/>
                </a:pPr>
                <a:endParaRPr lang="en-US" altLang="fr-FR" sz="1200" kern="0" dirty="0"/>
              </a:p>
              <a:p>
                <a:pPr marL="0" indent="0">
                  <a:buNone/>
                </a:pPr>
                <a:r>
                  <a:rPr lang="en-US" altLang="fr-FR" sz="1200" kern="0" dirty="0"/>
                  <a:t>Suppose production function is the usual Cobb Douglas:</a:t>
                </a:r>
              </a:p>
              <a:p>
                <a:pPr marL="0" indent="0">
                  <a:buNone/>
                </a:pPr>
                <a14:m>
                  <m:oMathPara xmlns:m="http://schemas.openxmlformats.org/officeDocument/2006/math">
                    <m:oMathParaPr>
                      <m:jc m:val="centerGroup"/>
                    </m:oMathParaPr>
                    <m:oMath xmlns:m="http://schemas.openxmlformats.org/officeDocument/2006/math">
                      <m:r>
                        <a:rPr lang="en-US" altLang="fr-FR" sz="1200" i="1" kern="0">
                          <a:latin typeface="Cambria Math" panose="02040503050406030204" pitchFamily="18" charset="0"/>
                        </a:rPr>
                        <m:t>𝑓</m:t>
                      </m:r>
                      <m:d>
                        <m:dPr>
                          <m:ctrlPr>
                            <a:rPr lang="en-US" altLang="fr-FR" sz="1200" i="1" kern="0">
                              <a:latin typeface="Cambria Math" panose="02040503050406030204" pitchFamily="18" charset="0"/>
                            </a:rPr>
                          </m:ctrlPr>
                        </m:dPr>
                        <m:e>
                          <m:r>
                            <a:rPr lang="en-US" altLang="fr-FR" sz="1200" i="1" kern="0">
                              <a:latin typeface="Cambria Math" panose="02040503050406030204" pitchFamily="18" charset="0"/>
                            </a:rPr>
                            <m:t>𝐾</m:t>
                          </m:r>
                          <m:r>
                            <a:rPr lang="en-US" altLang="fr-FR" sz="1200" i="1" kern="0">
                              <a:latin typeface="Cambria Math" panose="02040503050406030204" pitchFamily="18" charset="0"/>
                            </a:rPr>
                            <m:t>,</m:t>
                          </m:r>
                          <m:r>
                            <a:rPr lang="en-US" altLang="fr-FR" sz="1200" i="1" kern="0">
                              <a:latin typeface="Cambria Math" panose="02040503050406030204" pitchFamily="18" charset="0"/>
                            </a:rPr>
                            <m:t>𝐿</m:t>
                          </m:r>
                        </m:e>
                      </m:d>
                      <m:r>
                        <a:rPr lang="en-US" altLang="fr-FR" sz="1200" i="1" kern="0">
                          <a:latin typeface="Cambria Math" panose="02040503050406030204" pitchFamily="18" charset="0"/>
                        </a:rPr>
                        <m:t>=</m:t>
                      </m:r>
                      <m:r>
                        <a:rPr lang="en-US" altLang="fr-FR" sz="1200" i="1" kern="0">
                          <a:latin typeface="Cambria Math" panose="02040503050406030204" pitchFamily="18" charset="0"/>
                        </a:rPr>
                        <m:t>𝐴</m:t>
                      </m:r>
                      <m:r>
                        <a:rPr lang="en-US" altLang="fr-FR" sz="1200" i="1" kern="0">
                          <a:latin typeface="Cambria Math" panose="02040503050406030204" pitchFamily="18" charset="0"/>
                        </a:rPr>
                        <m:t> </m:t>
                      </m:r>
                      <m:sSup>
                        <m:sSupPr>
                          <m:ctrlPr>
                            <a:rPr lang="en-US" altLang="fr-FR" sz="1200" i="1" kern="0">
                              <a:latin typeface="Cambria Math" panose="02040503050406030204" pitchFamily="18" charset="0"/>
                            </a:rPr>
                          </m:ctrlPr>
                        </m:sSupPr>
                        <m:e>
                          <m:r>
                            <a:rPr lang="en-US" altLang="fr-FR" sz="1200" i="1" kern="0">
                              <a:latin typeface="Cambria Math" panose="02040503050406030204" pitchFamily="18" charset="0"/>
                            </a:rPr>
                            <m:t>𝐾</m:t>
                          </m:r>
                        </m:e>
                        <m:sup>
                          <m:r>
                            <a:rPr lang="en-US" altLang="fr-FR" sz="1200" i="1" kern="0">
                              <a:latin typeface="Cambria Math" panose="02040503050406030204" pitchFamily="18" charset="0"/>
                            </a:rPr>
                            <m:t>𝛼</m:t>
                          </m:r>
                        </m:sup>
                      </m:sSup>
                      <m:sSup>
                        <m:sSupPr>
                          <m:ctrlPr>
                            <a:rPr lang="en-US" altLang="fr-FR" sz="1200" i="1" kern="0">
                              <a:latin typeface="Cambria Math" panose="02040503050406030204" pitchFamily="18" charset="0"/>
                            </a:rPr>
                          </m:ctrlPr>
                        </m:sSupPr>
                        <m:e>
                          <m:r>
                            <a:rPr lang="en-US" altLang="fr-FR" sz="1200" i="1" kern="0">
                              <a:latin typeface="Cambria Math" panose="02040503050406030204" pitchFamily="18" charset="0"/>
                            </a:rPr>
                            <m:t>𝐿</m:t>
                          </m:r>
                        </m:e>
                        <m:sup>
                          <m:r>
                            <a:rPr lang="en-US" altLang="fr-FR" sz="1200" i="1" kern="0">
                              <a:latin typeface="Cambria Math" panose="02040503050406030204" pitchFamily="18" charset="0"/>
                            </a:rPr>
                            <m:t>1−</m:t>
                          </m:r>
                          <m:r>
                            <a:rPr lang="en-US" altLang="fr-FR" sz="1200" i="1" kern="0">
                              <a:latin typeface="Cambria Math" panose="02040503050406030204" pitchFamily="18" charset="0"/>
                            </a:rPr>
                            <m:t>𝛼</m:t>
                          </m:r>
                        </m:sup>
                      </m:sSup>
                      <m:r>
                        <a:rPr lang="fr-FR" altLang="fr-FR" sz="1200" i="1" kern="0">
                          <a:latin typeface="Cambria Math" panose="02040503050406030204" pitchFamily="18" charset="0"/>
                        </a:rPr>
                        <m:t>, 1&gt;</m:t>
                      </m:r>
                      <m:r>
                        <a:rPr lang="fr-FR" altLang="fr-FR" sz="1200" i="1" kern="0">
                          <a:latin typeface="Cambria Math" panose="02040503050406030204" pitchFamily="18" charset="0"/>
                        </a:rPr>
                        <m:t>𝛼</m:t>
                      </m:r>
                      <m:r>
                        <a:rPr lang="fr-FR" altLang="fr-FR" sz="1200" i="1" kern="0">
                          <a:latin typeface="Cambria Math" panose="02040503050406030204" pitchFamily="18" charset="0"/>
                        </a:rPr>
                        <m:t>&gt;0</m:t>
                      </m:r>
                    </m:oMath>
                  </m:oMathPara>
                </a14:m>
                <a:endParaRPr lang="en-US" altLang="fr-FR" sz="1200" kern="0" dirty="0"/>
              </a:p>
              <a:p>
                <a:pPr marL="0" indent="0">
                  <a:buNone/>
                </a:pPr>
                <a:endParaRPr lang="en-US" altLang="fr-FR" sz="1200" kern="0" dirty="0"/>
              </a:p>
              <a:p>
                <a:pPr marL="0" indent="0">
                  <a:buNone/>
                </a:pPr>
                <a14:m>
                  <m:oMath xmlns:m="http://schemas.openxmlformats.org/officeDocument/2006/math">
                    <m:r>
                      <a:rPr lang="en-US" altLang="fr-FR" sz="1200" i="1" kern="0">
                        <a:latin typeface="Cambria Math" panose="02040503050406030204" pitchFamily="18" charset="0"/>
                      </a:rPr>
                      <m:t>𝐾</m:t>
                    </m:r>
                  </m:oMath>
                </a14:m>
                <a:r>
                  <a:rPr lang="en-US" altLang="fr-FR" sz="1200" kern="0" dirty="0"/>
                  <a:t> stands for capital, i.e. land and is fixed</a:t>
                </a:r>
              </a:p>
              <a:p>
                <a:pPr marL="0" indent="0">
                  <a:buNone/>
                </a:pPr>
                <a14:m>
                  <m:oMath xmlns:m="http://schemas.openxmlformats.org/officeDocument/2006/math">
                    <m:r>
                      <a:rPr lang="en-US" altLang="fr-FR" sz="1200" i="1" kern="0">
                        <a:latin typeface="Cambria Math" panose="02040503050406030204" pitchFamily="18" charset="0"/>
                      </a:rPr>
                      <m:t>𝐿</m:t>
                    </m:r>
                  </m:oMath>
                </a14:m>
                <a:r>
                  <a:rPr lang="en-US" altLang="fr-FR" sz="1200" kern="0" dirty="0"/>
                  <a:t> stands for labor, unit is person, for sake of simplicity, </a:t>
                </a:r>
                <a14:m>
                  <m:oMath xmlns:m="http://schemas.openxmlformats.org/officeDocument/2006/math">
                    <m:r>
                      <a:rPr lang="en-US" altLang="fr-FR" sz="1200" i="1" kern="0">
                        <a:latin typeface="Cambria Math" panose="02040503050406030204" pitchFamily="18" charset="0"/>
                      </a:rPr>
                      <m:t>𝐿</m:t>
                    </m:r>
                  </m:oMath>
                </a14:m>
                <a:r>
                  <a:rPr lang="en-US" altLang="fr-FR" sz="1200" kern="0" dirty="0"/>
                  <a:t> is supposed equal to population (no inactive).</a:t>
                </a:r>
              </a:p>
              <a:p>
                <a:pPr marL="0" indent="0">
                  <a:buNone/>
                </a:pPr>
                <a14:m>
                  <m:oMath xmlns:m="http://schemas.openxmlformats.org/officeDocument/2006/math">
                    <m:r>
                      <a:rPr lang="fr-FR" altLang="fr-FR" sz="1200" i="1" kern="0">
                        <a:latin typeface="Cambria Math" panose="02040503050406030204" pitchFamily="18" charset="0"/>
                      </a:rPr>
                      <m:t>𝑆</m:t>
                    </m:r>
                  </m:oMath>
                </a14:m>
                <a:r>
                  <a:rPr lang="en-US" altLang="fr-FR" sz="1200" kern="0" dirty="0"/>
                  <a:t> is surplus (</a:t>
                </a:r>
                <a14:m>
                  <m:oMath xmlns:m="http://schemas.openxmlformats.org/officeDocument/2006/math">
                    <m:r>
                      <a:rPr lang="fr-FR" altLang="fr-FR" sz="1200" i="1" kern="0">
                        <a:latin typeface="Cambria Math" panose="02040503050406030204" pitchFamily="18" charset="0"/>
                      </a:rPr>
                      <m:t>𝑆</m:t>
                    </m:r>
                    <m:r>
                      <a:rPr lang="fr-FR" altLang="fr-FR" sz="1200" i="1" kern="0">
                        <a:latin typeface="Cambria Math" panose="02040503050406030204" pitchFamily="18" charset="0"/>
                      </a:rPr>
                      <m:t>=</m:t>
                    </m:r>
                    <m:r>
                      <a:rPr lang="fr-FR" altLang="fr-FR" sz="1200" i="1" kern="0">
                        <a:latin typeface="Cambria Math" panose="02040503050406030204" pitchFamily="18" charset="0"/>
                      </a:rPr>
                      <m:t>𝑓</m:t>
                    </m:r>
                    <m:r>
                      <a:rPr lang="fr-FR" altLang="fr-FR" sz="1200" i="1" kern="0">
                        <a:latin typeface="Cambria Math" panose="02040503050406030204" pitchFamily="18" charset="0"/>
                      </a:rPr>
                      <m:t>−</m:t>
                    </m:r>
                    <m:r>
                      <a:rPr lang="fr-FR" altLang="fr-FR" sz="1200" i="1" kern="0">
                        <a:latin typeface="Cambria Math" panose="02040503050406030204" pitchFamily="18" charset="0"/>
                      </a:rPr>
                      <m:t>𝑤𝐿</m:t>
                    </m:r>
                    <m:r>
                      <a:rPr lang="fr-FR" altLang="fr-FR" sz="1200" i="1" kern="0">
                        <a:latin typeface="Cambria Math" panose="02040503050406030204" pitchFamily="18" charset="0"/>
                      </a:rPr>
                      <m:t>)</m:t>
                    </m:r>
                  </m:oMath>
                </a14:m>
                <a:endParaRPr lang="en-US" altLang="fr-FR" sz="1200" kern="0" dirty="0"/>
              </a:p>
              <a:p>
                <a:pPr marL="0" indent="0">
                  <a:buNone/>
                </a:pPr>
                <a:endParaRPr lang="en-US" altLang="fr-FR" sz="1200" i="1" kern="0" dirty="0">
                  <a:latin typeface="Cambria Math" panose="02040503050406030204" pitchFamily="18" charset="0"/>
                </a:endParaRPr>
              </a:p>
              <a:p>
                <a:pPr marL="0" indent="0">
                  <a:buNone/>
                </a:pPr>
                <a:endParaRPr lang="en-US" altLang="fr-FR" sz="1200" i="1" kern="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altLang="fr-FR" sz="1200" i="1" kern="0">
                              <a:latin typeface="Cambria Math" panose="02040503050406030204" pitchFamily="18" charset="0"/>
                            </a:rPr>
                          </m:ctrlPr>
                        </m:fPr>
                        <m:num>
                          <m:r>
                            <a:rPr lang="en-US" altLang="fr-FR" sz="1200" i="1" kern="0">
                              <a:latin typeface="Cambria Math" panose="02040503050406030204" pitchFamily="18" charset="0"/>
                            </a:rPr>
                            <m:t>𝑓</m:t>
                          </m:r>
                        </m:num>
                        <m:den>
                          <m:r>
                            <a:rPr lang="en-US" altLang="fr-FR" sz="1200" i="1" kern="0">
                              <a:latin typeface="Cambria Math" panose="02040503050406030204" pitchFamily="18" charset="0"/>
                            </a:rPr>
                            <m:t>𝑝𝑜𝑝</m:t>
                          </m:r>
                        </m:den>
                      </m:f>
                      <m:r>
                        <a:rPr lang="en-US" altLang="fr-FR" sz="1200" i="1" kern="0">
                          <a:latin typeface="Cambria Math" panose="02040503050406030204" pitchFamily="18" charset="0"/>
                        </a:rPr>
                        <m:t>=</m:t>
                      </m:r>
                      <m:f>
                        <m:fPr>
                          <m:ctrlPr>
                            <a:rPr lang="en-US" altLang="fr-FR" sz="1200" i="1" kern="0">
                              <a:latin typeface="Cambria Math" panose="02040503050406030204" pitchFamily="18" charset="0"/>
                            </a:rPr>
                          </m:ctrlPr>
                        </m:fPr>
                        <m:num>
                          <m:r>
                            <a:rPr lang="en-US" altLang="fr-FR" sz="1200" i="1" kern="0">
                              <a:latin typeface="Cambria Math" panose="02040503050406030204" pitchFamily="18" charset="0"/>
                            </a:rPr>
                            <m:t>𝑓</m:t>
                          </m:r>
                        </m:num>
                        <m:den>
                          <m:r>
                            <a:rPr lang="en-US" altLang="fr-FR" sz="1200" i="1" kern="0">
                              <a:latin typeface="Cambria Math" panose="02040503050406030204" pitchFamily="18" charset="0"/>
                            </a:rPr>
                            <m:t>𝐿</m:t>
                          </m:r>
                        </m:den>
                      </m:f>
                      <m:r>
                        <a:rPr lang="en-US" altLang="fr-FR" sz="1200" i="1" kern="0">
                          <a:latin typeface="Cambria Math" panose="02040503050406030204" pitchFamily="18" charset="0"/>
                        </a:rPr>
                        <m:t>=</m:t>
                      </m:r>
                      <m:f>
                        <m:fPr>
                          <m:ctrlPr>
                            <a:rPr lang="en-US" altLang="fr-FR" sz="1200" i="1" kern="0">
                              <a:latin typeface="Cambria Math" panose="02040503050406030204" pitchFamily="18" charset="0"/>
                            </a:rPr>
                          </m:ctrlPr>
                        </m:fPr>
                        <m:num>
                          <m:r>
                            <a:rPr lang="en-US" altLang="fr-FR" sz="1200" i="1" kern="0">
                              <a:latin typeface="Cambria Math" panose="02040503050406030204" pitchFamily="18" charset="0"/>
                            </a:rPr>
                            <m:t>𝐴</m:t>
                          </m:r>
                          <m:sSup>
                            <m:sSupPr>
                              <m:ctrlPr>
                                <a:rPr lang="en-US" altLang="fr-FR" sz="1200" i="1" kern="0">
                                  <a:latin typeface="Cambria Math" panose="02040503050406030204" pitchFamily="18" charset="0"/>
                                </a:rPr>
                              </m:ctrlPr>
                            </m:sSupPr>
                            <m:e>
                              <m:r>
                                <a:rPr lang="en-US" altLang="fr-FR" sz="1200" i="1" kern="0">
                                  <a:latin typeface="Cambria Math" panose="02040503050406030204" pitchFamily="18" charset="0"/>
                                </a:rPr>
                                <m:t>𝐾</m:t>
                              </m:r>
                            </m:e>
                            <m:sup>
                              <m:r>
                                <a:rPr lang="en-US" altLang="fr-FR" sz="1200" i="1" kern="0">
                                  <a:latin typeface="Cambria Math" panose="02040503050406030204" pitchFamily="18" charset="0"/>
                                </a:rPr>
                                <m:t>𝛼</m:t>
                              </m:r>
                            </m:sup>
                          </m:sSup>
                        </m:num>
                        <m:den>
                          <m:sSup>
                            <m:sSupPr>
                              <m:ctrlPr>
                                <a:rPr lang="en-US" altLang="fr-FR" sz="1200" i="1" kern="0">
                                  <a:latin typeface="Cambria Math" panose="02040503050406030204" pitchFamily="18" charset="0"/>
                                </a:rPr>
                              </m:ctrlPr>
                            </m:sSupPr>
                            <m:e>
                              <m:r>
                                <a:rPr lang="en-US" altLang="fr-FR" sz="1200" i="1" kern="0">
                                  <a:latin typeface="Cambria Math" panose="02040503050406030204" pitchFamily="18" charset="0"/>
                                </a:rPr>
                                <m:t>𝐿</m:t>
                              </m:r>
                            </m:e>
                            <m:sup>
                              <m:r>
                                <a:rPr lang="en-US" altLang="fr-FR" sz="1200" i="1" kern="0">
                                  <a:latin typeface="Cambria Math" panose="02040503050406030204" pitchFamily="18" charset="0"/>
                                </a:rPr>
                                <m:t>𝛼</m:t>
                              </m:r>
                            </m:sup>
                          </m:sSup>
                        </m:den>
                      </m:f>
                    </m:oMath>
                  </m:oMathPara>
                </a14:m>
                <a:endParaRPr lang="en-US" altLang="fr-FR" sz="1200" kern="0" dirty="0"/>
              </a:p>
              <a:p>
                <a:pPr marL="0" indent="0">
                  <a:buNone/>
                </a:pPr>
                <a:r>
                  <a:rPr lang="en-US" altLang="fr-FR" sz="1200" kern="0" dirty="0"/>
                  <a:t>is a decreasing function of </a:t>
                </a:r>
                <a14:m>
                  <m:oMath xmlns:m="http://schemas.openxmlformats.org/officeDocument/2006/math">
                    <m:r>
                      <a:rPr lang="en-US" altLang="fr-FR" sz="1200" i="1" kern="0">
                        <a:latin typeface="Cambria Math" panose="02040503050406030204" pitchFamily="18" charset="0"/>
                      </a:rPr>
                      <m:t>𝐿</m:t>
                    </m:r>
                  </m:oMath>
                </a14:m>
                <a:endParaRPr lang="en-US" altLang="fr-FR" sz="1200" kern="0" dirty="0"/>
              </a:p>
              <a:p>
                <a:pPr marL="0" indent="0">
                  <a:buNone/>
                </a:pPr>
                <a:endParaRPr lang="en-US" altLang="fr-FR" sz="1200" kern="0" dirty="0"/>
              </a:p>
              <a:p>
                <a:pPr marL="0" indent="0">
                  <a:buNone/>
                </a:pPr>
                <a:r>
                  <a:rPr lang="en-US" altLang="fr-FR" sz="1200" kern="0" dirty="0"/>
                  <a:t>In a competitive labor market</a:t>
                </a:r>
              </a:p>
              <a:p>
                <a:pPr marL="0" indent="0">
                  <a:buNone/>
                </a:pPr>
                <a14:m>
                  <m:oMathPara xmlns:m="http://schemas.openxmlformats.org/officeDocument/2006/math">
                    <m:oMathParaPr>
                      <m:jc m:val="centerGroup"/>
                    </m:oMathParaPr>
                    <m:oMath xmlns:m="http://schemas.openxmlformats.org/officeDocument/2006/math">
                      <m:r>
                        <a:rPr lang="en-US" altLang="fr-FR" sz="1200" i="1" kern="0">
                          <a:latin typeface="Cambria Math" panose="02040503050406030204" pitchFamily="18" charset="0"/>
                        </a:rPr>
                        <m:t>𝑤</m:t>
                      </m:r>
                      <m:r>
                        <a:rPr lang="en-US" altLang="fr-FR" sz="1200" i="1" kern="0">
                          <a:latin typeface="Cambria Math" panose="02040503050406030204" pitchFamily="18" charset="0"/>
                        </a:rPr>
                        <m:t>=</m:t>
                      </m:r>
                      <m:sSubSup>
                        <m:sSubSupPr>
                          <m:ctrlPr>
                            <a:rPr lang="en-US" altLang="fr-FR" sz="1200" i="1" kern="0">
                              <a:latin typeface="Cambria Math" panose="02040503050406030204" pitchFamily="18" charset="0"/>
                            </a:rPr>
                          </m:ctrlPr>
                        </m:sSubSupPr>
                        <m:e>
                          <m:r>
                            <a:rPr lang="en-US" altLang="fr-FR" sz="1200" i="1" kern="0">
                              <a:latin typeface="Cambria Math" panose="02040503050406030204" pitchFamily="18" charset="0"/>
                            </a:rPr>
                            <m:t>𝑓</m:t>
                          </m:r>
                        </m:e>
                        <m:sub>
                          <m:r>
                            <a:rPr lang="en-US" altLang="fr-FR" sz="1200" i="1" kern="0">
                              <a:latin typeface="Cambria Math" panose="02040503050406030204" pitchFamily="18" charset="0"/>
                            </a:rPr>
                            <m:t>𝐿</m:t>
                          </m:r>
                        </m:sub>
                        <m:sup>
                          <m:r>
                            <a:rPr lang="en-US" altLang="fr-FR" sz="1200" i="1" kern="0">
                              <a:latin typeface="Cambria Math" panose="02040503050406030204" pitchFamily="18" charset="0"/>
                            </a:rPr>
                            <m:t>′</m:t>
                          </m:r>
                        </m:sup>
                      </m:sSubSup>
                      <m:r>
                        <a:rPr lang="en-US" altLang="fr-FR" sz="1200" i="1" kern="0">
                          <a:latin typeface="Cambria Math" panose="02040503050406030204" pitchFamily="18" charset="0"/>
                        </a:rPr>
                        <m:t>=</m:t>
                      </m:r>
                      <m:d>
                        <m:dPr>
                          <m:ctrlPr>
                            <a:rPr lang="en-US" altLang="fr-FR" sz="1200" i="1" kern="0">
                              <a:latin typeface="Cambria Math" panose="02040503050406030204" pitchFamily="18" charset="0"/>
                            </a:rPr>
                          </m:ctrlPr>
                        </m:dPr>
                        <m:e>
                          <m:r>
                            <a:rPr lang="en-US" altLang="fr-FR" sz="1200" i="1" kern="0">
                              <a:latin typeface="Cambria Math" panose="02040503050406030204" pitchFamily="18" charset="0"/>
                            </a:rPr>
                            <m:t>1−</m:t>
                          </m:r>
                          <m:r>
                            <a:rPr lang="en-US" altLang="fr-FR" sz="1200" i="1" kern="0">
                              <a:latin typeface="Cambria Math" panose="02040503050406030204" pitchFamily="18" charset="0"/>
                            </a:rPr>
                            <m:t>𝛼</m:t>
                          </m:r>
                        </m:e>
                      </m:d>
                      <m:f>
                        <m:fPr>
                          <m:ctrlPr>
                            <a:rPr lang="en-US" altLang="fr-FR" sz="1200" i="1" kern="0">
                              <a:latin typeface="Cambria Math" panose="02040503050406030204" pitchFamily="18" charset="0"/>
                            </a:rPr>
                          </m:ctrlPr>
                        </m:fPr>
                        <m:num>
                          <m:r>
                            <a:rPr lang="en-US" altLang="fr-FR" sz="1200" i="1" kern="0">
                              <a:latin typeface="Cambria Math" panose="02040503050406030204" pitchFamily="18" charset="0"/>
                            </a:rPr>
                            <m:t>𝑓</m:t>
                          </m:r>
                        </m:num>
                        <m:den>
                          <m:r>
                            <a:rPr lang="en-US" altLang="fr-FR" sz="1200" i="1" kern="0">
                              <a:latin typeface="Cambria Math" panose="02040503050406030204" pitchFamily="18" charset="0"/>
                            </a:rPr>
                            <m:t>𝐿</m:t>
                          </m:r>
                        </m:den>
                      </m:f>
                      <m:r>
                        <a:rPr lang="en-US" altLang="fr-FR" sz="1200" i="1" kern="0">
                          <a:latin typeface="Cambria Math" panose="02040503050406030204" pitchFamily="18" charset="0"/>
                        </a:rPr>
                        <m:t>&lt;</m:t>
                      </m:r>
                      <m:f>
                        <m:fPr>
                          <m:ctrlPr>
                            <a:rPr lang="en-US" altLang="fr-FR" sz="1200" i="1" kern="0">
                              <a:latin typeface="Cambria Math" panose="02040503050406030204" pitchFamily="18" charset="0"/>
                            </a:rPr>
                          </m:ctrlPr>
                        </m:fPr>
                        <m:num>
                          <m:r>
                            <a:rPr lang="en-US" altLang="fr-FR" sz="1200" i="1" kern="0">
                              <a:latin typeface="Cambria Math" panose="02040503050406030204" pitchFamily="18" charset="0"/>
                            </a:rPr>
                            <m:t>𝑓</m:t>
                          </m:r>
                        </m:num>
                        <m:den>
                          <m:r>
                            <a:rPr lang="en-US" altLang="fr-FR" sz="1200" i="1" kern="0">
                              <a:latin typeface="Cambria Math" panose="02040503050406030204" pitchFamily="18" charset="0"/>
                            </a:rPr>
                            <m:t>𝐿</m:t>
                          </m:r>
                        </m:den>
                      </m:f>
                    </m:oMath>
                  </m:oMathPara>
                </a14:m>
                <a:endParaRPr lang="en-US" altLang="fr-FR" sz="1200" kern="0" dirty="0"/>
              </a:p>
              <a:p>
                <a:pPr marL="0" indent="0">
                  <a:buNone/>
                </a:pPr>
                <a:r>
                  <a:rPr lang="en-US" altLang="fr-FR" sz="1200" kern="0" dirty="0"/>
                  <a:t>Equilibrium population in competitive market</a:t>
                </a:r>
              </a:p>
              <a:p>
                <a:pPr marL="0" indent="0">
                  <a:buNone/>
                </a:pPr>
                <a14:m>
                  <m:oMathPara xmlns:m="http://schemas.openxmlformats.org/officeDocument/2006/math">
                    <m:oMathParaPr>
                      <m:jc m:val="centerGroup"/>
                    </m:oMathParaPr>
                    <m:oMath xmlns:m="http://schemas.openxmlformats.org/officeDocument/2006/math">
                      <m:sSup>
                        <m:sSupPr>
                          <m:ctrlPr>
                            <a:rPr lang="fr-FR" altLang="fr-FR" sz="1200" i="1" kern="0">
                              <a:latin typeface="Cambria Math" panose="02040503050406030204" pitchFamily="18" charset="0"/>
                            </a:rPr>
                          </m:ctrlPr>
                        </m:sSupPr>
                        <m:e>
                          <m:r>
                            <a:rPr lang="fr-FR" altLang="fr-FR" sz="1200" i="1" kern="0">
                              <a:latin typeface="Cambria Math" panose="02040503050406030204" pitchFamily="18" charset="0"/>
                            </a:rPr>
                            <m:t>𝐿</m:t>
                          </m:r>
                        </m:e>
                        <m:sup>
                          <m:r>
                            <a:rPr lang="fr-FR" altLang="fr-FR" sz="1200" i="1" kern="0">
                              <a:latin typeface="Cambria Math" panose="02040503050406030204" pitchFamily="18" charset="0"/>
                            </a:rPr>
                            <m:t>∗</m:t>
                          </m:r>
                        </m:sup>
                      </m:sSup>
                      <m:r>
                        <a:rPr lang="fr-FR" altLang="fr-FR" sz="1200" i="1" kern="0">
                          <a:latin typeface="Cambria Math" panose="02040503050406030204" pitchFamily="18" charset="0"/>
                        </a:rPr>
                        <m:t>=</m:t>
                      </m:r>
                      <m:sSup>
                        <m:sSupPr>
                          <m:ctrlPr>
                            <a:rPr lang="fr-FR" altLang="fr-FR" sz="1200" i="1" kern="0">
                              <a:latin typeface="Cambria Math" panose="02040503050406030204" pitchFamily="18" charset="0"/>
                            </a:rPr>
                          </m:ctrlPr>
                        </m:sSupPr>
                        <m:e>
                          <m:d>
                            <m:dPr>
                              <m:ctrlPr>
                                <a:rPr lang="fr-FR" altLang="fr-FR" sz="1200" i="1" kern="0">
                                  <a:latin typeface="Cambria Math" panose="02040503050406030204" pitchFamily="18" charset="0"/>
                                </a:rPr>
                              </m:ctrlPr>
                            </m:dPr>
                            <m:e>
                              <m:f>
                                <m:fPr>
                                  <m:ctrlPr>
                                    <a:rPr lang="fr-FR" altLang="fr-FR" sz="1200" i="1" kern="0">
                                      <a:latin typeface="Cambria Math" panose="02040503050406030204" pitchFamily="18" charset="0"/>
                                    </a:rPr>
                                  </m:ctrlPr>
                                </m:fPr>
                                <m:num>
                                  <m:d>
                                    <m:dPr>
                                      <m:ctrlPr>
                                        <a:rPr lang="fr-FR" altLang="fr-FR" sz="1200" i="1" kern="0">
                                          <a:latin typeface="Cambria Math" panose="02040503050406030204" pitchFamily="18" charset="0"/>
                                        </a:rPr>
                                      </m:ctrlPr>
                                    </m:dPr>
                                    <m:e>
                                      <m:r>
                                        <a:rPr lang="fr-FR" altLang="fr-FR" sz="1200" i="1" kern="0">
                                          <a:latin typeface="Cambria Math" panose="02040503050406030204" pitchFamily="18" charset="0"/>
                                        </a:rPr>
                                        <m:t>1−</m:t>
                                      </m:r>
                                      <m:r>
                                        <a:rPr lang="fr-FR" altLang="fr-FR" sz="1200" i="1" kern="0">
                                          <a:latin typeface="Cambria Math" panose="02040503050406030204" pitchFamily="18" charset="0"/>
                                        </a:rPr>
                                        <m:t>𝛼</m:t>
                                      </m:r>
                                    </m:e>
                                  </m:d>
                                  <m:r>
                                    <a:rPr lang="fr-FR" altLang="fr-FR" sz="1200" i="1" kern="0">
                                      <a:latin typeface="Cambria Math" panose="02040503050406030204" pitchFamily="18" charset="0"/>
                                    </a:rPr>
                                    <m:t>𝐴</m:t>
                                  </m:r>
                                </m:num>
                                <m:den>
                                  <m:acc>
                                    <m:accPr>
                                      <m:chr m:val="̂"/>
                                      <m:ctrlPr>
                                        <a:rPr lang="fr-FR" altLang="fr-FR" sz="1200" i="1" kern="0">
                                          <a:latin typeface="Cambria Math" panose="02040503050406030204" pitchFamily="18" charset="0"/>
                                        </a:rPr>
                                      </m:ctrlPr>
                                    </m:accPr>
                                    <m:e>
                                      <m:r>
                                        <a:rPr lang="fr-FR" altLang="fr-FR" sz="1200" i="1" kern="0">
                                          <a:latin typeface="Cambria Math" panose="02040503050406030204" pitchFamily="18" charset="0"/>
                                        </a:rPr>
                                        <m:t>𝑤</m:t>
                                      </m:r>
                                    </m:e>
                                  </m:acc>
                                </m:den>
                              </m:f>
                            </m:e>
                          </m:d>
                        </m:e>
                        <m:sup>
                          <m:f>
                            <m:fPr>
                              <m:ctrlPr>
                                <a:rPr lang="fr-FR" altLang="fr-FR" sz="1200" i="1" kern="0">
                                  <a:latin typeface="Cambria Math" panose="02040503050406030204" pitchFamily="18" charset="0"/>
                                </a:rPr>
                              </m:ctrlPr>
                            </m:fPr>
                            <m:num>
                              <m:r>
                                <a:rPr lang="fr-FR" altLang="fr-FR" sz="1200" i="1" kern="0">
                                  <a:latin typeface="Cambria Math" panose="02040503050406030204" pitchFamily="18" charset="0"/>
                                </a:rPr>
                                <m:t>1</m:t>
                              </m:r>
                            </m:num>
                            <m:den>
                              <m:r>
                                <a:rPr lang="fr-FR" altLang="fr-FR" sz="1200" i="1" kern="0">
                                  <a:latin typeface="Cambria Math" panose="02040503050406030204" pitchFamily="18" charset="0"/>
                                </a:rPr>
                                <m:t>𝛼</m:t>
                              </m:r>
                            </m:den>
                          </m:f>
                        </m:sup>
                      </m:sSup>
                      <m:r>
                        <a:rPr lang="fr-FR" altLang="fr-FR" sz="1200" i="1" kern="0">
                          <a:latin typeface="Cambria Math" panose="02040503050406030204" pitchFamily="18" charset="0"/>
                        </a:rPr>
                        <m:t>𝐾</m:t>
                      </m:r>
                    </m:oMath>
                  </m:oMathPara>
                </a14:m>
                <a:endParaRPr lang="en-US" altLang="fr-FR" sz="1200" kern="0" dirty="0"/>
              </a:p>
              <a:p>
                <a:pPr marL="0" indent="0">
                  <a:buNone/>
                </a:pPr>
                <a:r>
                  <a:rPr lang="en-US" altLang="fr-FR" sz="1200" kern="0" dirty="0"/>
                  <a:t>Full share equilibrium</a:t>
                </a:r>
              </a:p>
              <a:p>
                <a:pPr marL="0" indent="0">
                  <a:buNone/>
                </a:pPr>
                <a:r>
                  <a:rPr lang="en-US" altLang="fr-FR" sz="1200" kern="0" dirty="0"/>
                  <a:t>	</a:t>
                </a:r>
                <a14:m>
                  <m:oMath xmlns:m="http://schemas.openxmlformats.org/officeDocument/2006/math">
                    <m:sSup>
                      <m:sSupPr>
                        <m:ctrlPr>
                          <a:rPr lang="fr-FR" altLang="fr-FR" sz="1200" i="1" kern="0">
                            <a:latin typeface="Cambria Math" panose="02040503050406030204" pitchFamily="18" charset="0"/>
                          </a:rPr>
                        </m:ctrlPr>
                      </m:sSupPr>
                      <m:e>
                        <m:r>
                          <a:rPr lang="fr-FR" altLang="fr-FR" sz="1200" i="1" kern="0">
                            <a:latin typeface="Cambria Math" panose="02040503050406030204" pitchFamily="18" charset="0"/>
                          </a:rPr>
                          <m:t>𝐿</m:t>
                        </m:r>
                      </m:e>
                      <m:sup>
                        <m:r>
                          <a:rPr lang="fr-FR" altLang="fr-FR" sz="1200" i="1" kern="0">
                            <a:latin typeface="Cambria Math" panose="02040503050406030204" pitchFamily="18" charset="0"/>
                          </a:rPr>
                          <m:t>∗∗</m:t>
                        </m:r>
                      </m:sup>
                    </m:sSup>
                    <m:r>
                      <a:rPr lang="fr-FR" altLang="fr-FR" sz="1200" i="1" kern="0">
                        <a:latin typeface="Cambria Math" panose="02040503050406030204" pitchFamily="18" charset="0"/>
                      </a:rPr>
                      <m:t>=</m:t>
                    </m:r>
                    <m:sSup>
                      <m:sSupPr>
                        <m:ctrlPr>
                          <a:rPr lang="fr-FR" altLang="fr-FR" sz="1200" i="1" kern="0">
                            <a:latin typeface="Cambria Math" panose="02040503050406030204" pitchFamily="18" charset="0"/>
                          </a:rPr>
                        </m:ctrlPr>
                      </m:sSupPr>
                      <m:e>
                        <m:d>
                          <m:dPr>
                            <m:ctrlPr>
                              <a:rPr lang="fr-FR" altLang="fr-FR" sz="1200" i="1" kern="0">
                                <a:latin typeface="Cambria Math" panose="02040503050406030204" pitchFamily="18" charset="0"/>
                              </a:rPr>
                            </m:ctrlPr>
                          </m:dPr>
                          <m:e>
                            <m:f>
                              <m:fPr>
                                <m:ctrlPr>
                                  <a:rPr lang="fr-FR" altLang="fr-FR" sz="1200" i="1" kern="0">
                                    <a:latin typeface="Cambria Math" panose="02040503050406030204" pitchFamily="18" charset="0"/>
                                  </a:rPr>
                                </m:ctrlPr>
                              </m:fPr>
                              <m:num>
                                <m:r>
                                  <a:rPr lang="fr-FR" altLang="fr-FR" sz="1200" i="1" kern="0">
                                    <a:latin typeface="Cambria Math" panose="02040503050406030204" pitchFamily="18" charset="0"/>
                                  </a:rPr>
                                  <m:t>𝐴</m:t>
                                </m:r>
                              </m:num>
                              <m:den>
                                <m:acc>
                                  <m:accPr>
                                    <m:chr m:val="̂"/>
                                    <m:ctrlPr>
                                      <a:rPr lang="fr-FR" altLang="fr-FR" sz="1200" i="1" kern="0">
                                        <a:latin typeface="Cambria Math" panose="02040503050406030204" pitchFamily="18" charset="0"/>
                                      </a:rPr>
                                    </m:ctrlPr>
                                  </m:accPr>
                                  <m:e>
                                    <m:r>
                                      <a:rPr lang="fr-FR" altLang="fr-FR" sz="1200" i="1" kern="0">
                                        <a:latin typeface="Cambria Math" panose="02040503050406030204" pitchFamily="18" charset="0"/>
                                      </a:rPr>
                                      <m:t>𝑤</m:t>
                                    </m:r>
                                  </m:e>
                                </m:acc>
                              </m:den>
                            </m:f>
                          </m:e>
                        </m:d>
                      </m:e>
                      <m:sup>
                        <m:f>
                          <m:fPr>
                            <m:ctrlPr>
                              <a:rPr lang="fr-FR" altLang="fr-FR" sz="1200" i="1" kern="0">
                                <a:latin typeface="Cambria Math" panose="02040503050406030204" pitchFamily="18" charset="0"/>
                              </a:rPr>
                            </m:ctrlPr>
                          </m:fPr>
                          <m:num>
                            <m:r>
                              <a:rPr lang="fr-FR" altLang="fr-FR" sz="1200" i="1" kern="0">
                                <a:latin typeface="Cambria Math" panose="02040503050406030204" pitchFamily="18" charset="0"/>
                              </a:rPr>
                              <m:t>1</m:t>
                            </m:r>
                          </m:num>
                          <m:den>
                            <m:r>
                              <a:rPr lang="fr-FR" altLang="fr-FR" sz="1200" i="1" kern="0">
                                <a:latin typeface="Cambria Math" panose="02040503050406030204" pitchFamily="18" charset="0"/>
                              </a:rPr>
                              <m:t>𝛼</m:t>
                            </m:r>
                          </m:den>
                        </m:f>
                      </m:sup>
                    </m:sSup>
                    <m:r>
                      <a:rPr lang="fr-FR" altLang="fr-FR" sz="1200" i="1" kern="0">
                        <a:latin typeface="Cambria Math" panose="02040503050406030204" pitchFamily="18" charset="0"/>
                      </a:rPr>
                      <m:t>𝐾</m:t>
                    </m:r>
                    <m:r>
                      <a:rPr lang="fr-FR" altLang="fr-FR" sz="1200" i="1" kern="0">
                        <a:latin typeface="Cambria Math" panose="02040503050406030204" pitchFamily="18" charset="0"/>
                      </a:rPr>
                      <m:t>=</m:t>
                    </m:r>
                    <m:f>
                      <m:fPr>
                        <m:ctrlPr>
                          <a:rPr lang="fr-FR" altLang="fr-FR" sz="1200" i="1" kern="0">
                            <a:latin typeface="Cambria Math" panose="02040503050406030204" pitchFamily="18" charset="0"/>
                          </a:rPr>
                        </m:ctrlPr>
                      </m:fPr>
                      <m:num>
                        <m:sSup>
                          <m:sSupPr>
                            <m:ctrlPr>
                              <a:rPr lang="fr-FR" altLang="fr-FR" sz="1200" i="1" kern="0">
                                <a:latin typeface="Cambria Math" panose="02040503050406030204" pitchFamily="18" charset="0"/>
                              </a:rPr>
                            </m:ctrlPr>
                          </m:sSupPr>
                          <m:e>
                            <m:r>
                              <a:rPr lang="fr-FR" altLang="fr-FR" sz="1200" i="1" kern="0">
                                <a:latin typeface="Cambria Math" panose="02040503050406030204" pitchFamily="18" charset="0"/>
                              </a:rPr>
                              <m:t>𝐿</m:t>
                            </m:r>
                          </m:e>
                          <m:sup>
                            <m:r>
                              <a:rPr lang="fr-FR" altLang="fr-FR" sz="1200" i="1" kern="0">
                                <a:latin typeface="Cambria Math" panose="02040503050406030204" pitchFamily="18" charset="0"/>
                              </a:rPr>
                              <m:t>∗</m:t>
                            </m:r>
                          </m:sup>
                        </m:sSup>
                      </m:num>
                      <m:den>
                        <m:sSup>
                          <m:sSupPr>
                            <m:ctrlPr>
                              <a:rPr lang="fr-FR" altLang="fr-FR" sz="1200" i="1" kern="0">
                                <a:latin typeface="Cambria Math" panose="02040503050406030204" pitchFamily="18" charset="0"/>
                              </a:rPr>
                            </m:ctrlPr>
                          </m:sSupPr>
                          <m:e>
                            <m:d>
                              <m:dPr>
                                <m:ctrlPr>
                                  <a:rPr lang="fr-FR" altLang="fr-FR" sz="1200" i="1" kern="0">
                                    <a:latin typeface="Cambria Math" panose="02040503050406030204" pitchFamily="18" charset="0"/>
                                  </a:rPr>
                                </m:ctrlPr>
                              </m:dPr>
                              <m:e>
                                <m:r>
                                  <a:rPr lang="fr-FR" altLang="fr-FR" sz="1200" i="1" kern="0">
                                    <a:latin typeface="Cambria Math" panose="02040503050406030204" pitchFamily="18" charset="0"/>
                                  </a:rPr>
                                  <m:t>1−</m:t>
                                </m:r>
                                <m:r>
                                  <a:rPr lang="fr-FR" altLang="fr-FR" sz="1200" i="1" kern="0">
                                    <a:latin typeface="Cambria Math" panose="02040503050406030204" pitchFamily="18" charset="0"/>
                                  </a:rPr>
                                  <m:t>𝛼</m:t>
                                </m:r>
                              </m:e>
                            </m:d>
                          </m:e>
                          <m:sup>
                            <m:f>
                              <m:fPr>
                                <m:ctrlPr>
                                  <a:rPr lang="fr-FR" altLang="fr-FR" sz="1200" i="1" kern="0">
                                    <a:latin typeface="Cambria Math" panose="02040503050406030204" pitchFamily="18" charset="0"/>
                                  </a:rPr>
                                </m:ctrlPr>
                              </m:fPr>
                              <m:num>
                                <m:r>
                                  <a:rPr lang="fr-FR" altLang="fr-FR" sz="1200" i="1" kern="0">
                                    <a:latin typeface="Cambria Math" panose="02040503050406030204" pitchFamily="18" charset="0"/>
                                  </a:rPr>
                                  <m:t>1</m:t>
                                </m:r>
                              </m:num>
                              <m:den>
                                <m:r>
                                  <a:rPr lang="fr-FR" altLang="fr-FR" sz="1200" i="1" kern="0">
                                    <a:latin typeface="Cambria Math" panose="02040503050406030204" pitchFamily="18" charset="0"/>
                                  </a:rPr>
                                  <m:t>𝛼</m:t>
                                </m:r>
                              </m:den>
                            </m:f>
                          </m:sup>
                        </m:sSup>
                      </m:den>
                    </m:f>
                    <m:r>
                      <a:rPr lang="fr-FR" altLang="fr-FR" sz="1200" i="1" kern="0">
                        <a:latin typeface="Cambria Math" panose="02040503050406030204" pitchFamily="18" charset="0"/>
                      </a:rPr>
                      <m:t>&gt;</m:t>
                    </m:r>
                    <m:sSup>
                      <m:sSupPr>
                        <m:ctrlPr>
                          <a:rPr lang="fr-FR" altLang="fr-FR" sz="1200" i="1" kern="0">
                            <a:latin typeface="Cambria Math" panose="02040503050406030204" pitchFamily="18" charset="0"/>
                          </a:rPr>
                        </m:ctrlPr>
                      </m:sSupPr>
                      <m:e>
                        <m:r>
                          <a:rPr lang="fr-FR" altLang="fr-FR" sz="1200" i="1" kern="0">
                            <a:latin typeface="Cambria Math" panose="02040503050406030204" pitchFamily="18" charset="0"/>
                          </a:rPr>
                          <m:t>𝐿</m:t>
                        </m:r>
                      </m:e>
                      <m:sup>
                        <m:r>
                          <a:rPr lang="fr-FR" altLang="fr-FR" sz="1200" i="1" kern="0">
                            <a:latin typeface="Cambria Math" panose="02040503050406030204" pitchFamily="18" charset="0"/>
                          </a:rPr>
                          <m:t>∗</m:t>
                        </m:r>
                      </m:sup>
                    </m:sSup>
                  </m:oMath>
                </a14:m>
                <a:endParaRPr lang="en-US" altLang="fr-FR" sz="1200" kern="0" dirty="0"/>
              </a:p>
              <a:p>
                <a:pPr marL="0" indent="0">
                  <a:buNone/>
                </a:pPr>
                <a:endParaRPr lang="en-US" altLang="fr-FR" sz="1200" kern="0" dirty="0"/>
              </a:p>
              <a:p>
                <a:pPr marL="0" indent="0">
                  <a:buNone/>
                </a:pPr>
                <a:r>
                  <a:rPr lang="en-US" altLang="fr-FR" sz="1200" kern="0" dirty="0"/>
                  <a:t>When </a:t>
                </a:r>
                <a14:m>
                  <m:oMath xmlns:m="http://schemas.openxmlformats.org/officeDocument/2006/math">
                    <m:sSubSup>
                      <m:sSubSupPr>
                        <m:ctrlPr>
                          <a:rPr lang="fr-FR" altLang="fr-FR" sz="1200" i="1" kern="0">
                            <a:latin typeface="Cambria Math" panose="02040503050406030204" pitchFamily="18" charset="0"/>
                          </a:rPr>
                        </m:ctrlPr>
                      </m:sSubSupPr>
                      <m:e>
                        <m:r>
                          <a:rPr lang="fr-FR" altLang="fr-FR" sz="1200" i="1" kern="0">
                            <a:latin typeface="Cambria Math" panose="02040503050406030204" pitchFamily="18" charset="0"/>
                          </a:rPr>
                          <m:t>𝑓</m:t>
                        </m:r>
                      </m:e>
                      <m:sub>
                        <m:r>
                          <a:rPr lang="fr-FR" altLang="fr-FR" sz="1200" i="1" kern="0">
                            <a:latin typeface="Cambria Math" panose="02040503050406030204" pitchFamily="18" charset="0"/>
                          </a:rPr>
                          <m:t>𝐿</m:t>
                        </m:r>
                      </m:sub>
                      <m:sup>
                        <m:r>
                          <a:rPr lang="fr-FR" altLang="fr-FR" sz="1200" i="1" kern="0">
                            <a:latin typeface="Cambria Math" panose="02040503050406030204" pitchFamily="18" charset="0"/>
                          </a:rPr>
                          <m:t>′</m:t>
                        </m:r>
                      </m:sup>
                    </m:sSubSup>
                    <m:r>
                      <a:rPr lang="fr-FR" altLang="fr-FR" sz="1200" i="1" kern="0">
                        <a:latin typeface="Cambria Math" panose="02040503050406030204" pitchFamily="18" charset="0"/>
                      </a:rPr>
                      <m:t>=</m:t>
                    </m:r>
                    <m:acc>
                      <m:accPr>
                        <m:chr m:val="̂"/>
                        <m:ctrlPr>
                          <a:rPr lang="fr-FR" altLang="fr-FR" sz="1200" i="1" kern="0">
                            <a:latin typeface="Cambria Math" panose="02040503050406030204" pitchFamily="18" charset="0"/>
                          </a:rPr>
                        </m:ctrlPr>
                      </m:accPr>
                      <m:e>
                        <m:r>
                          <a:rPr lang="fr-FR" altLang="fr-FR" sz="1200" i="1" kern="0">
                            <a:latin typeface="Cambria Math" panose="02040503050406030204" pitchFamily="18" charset="0"/>
                          </a:rPr>
                          <m:t>𝑤</m:t>
                        </m:r>
                      </m:e>
                    </m:acc>
                  </m:oMath>
                </a14:m>
                <a:r>
                  <a:rPr lang="en-US" altLang="fr-FR" sz="1200" kern="0" dirty="0"/>
                  <a:t>, then </a:t>
                </a:r>
                <a14:m>
                  <m:oMath xmlns:m="http://schemas.openxmlformats.org/officeDocument/2006/math">
                    <m:r>
                      <a:rPr lang="fr-FR" altLang="fr-FR" sz="1200" i="1" kern="0">
                        <a:latin typeface="Cambria Math" panose="02040503050406030204" pitchFamily="18" charset="0"/>
                      </a:rPr>
                      <m:t>𝑆</m:t>
                    </m:r>
                    <m:r>
                      <a:rPr lang="fr-FR" altLang="fr-FR" sz="1200" i="1" kern="0">
                        <a:latin typeface="Cambria Math" panose="02040503050406030204" pitchFamily="18" charset="0"/>
                      </a:rPr>
                      <m:t>=</m:t>
                    </m:r>
                    <m:f>
                      <m:fPr>
                        <m:ctrlPr>
                          <a:rPr lang="fr-FR" altLang="fr-FR" sz="1200" i="1" kern="0">
                            <a:latin typeface="Cambria Math" panose="02040503050406030204" pitchFamily="18" charset="0"/>
                          </a:rPr>
                        </m:ctrlPr>
                      </m:fPr>
                      <m:num>
                        <m:r>
                          <a:rPr lang="fr-FR" altLang="fr-FR" sz="1200" i="1" kern="0">
                            <a:latin typeface="Cambria Math" panose="02040503050406030204" pitchFamily="18" charset="0"/>
                          </a:rPr>
                          <m:t>𝛼</m:t>
                        </m:r>
                      </m:num>
                      <m:den>
                        <m:r>
                          <a:rPr lang="fr-FR" altLang="fr-FR" sz="1200" i="1" kern="0">
                            <a:latin typeface="Cambria Math" panose="02040503050406030204" pitchFamily="18" charset="0"/>
                          </a:rPr>
                          <m:t>1−</m:t>
                        </m:r>
                        <m:r>
                          <a:rPr lang="fr-FR" altLang="fr-FR" sz="1200" i="1" kern="0">
                            <a:latin typeface="Cambria Math" panose="02040503050406030204" pitchFamily="18" charset="0"/>
                          </a:rPr>
                          <m:t>𝛼</m:t>
                        </m:r>
                      </m:den>
                    </m:f>
                    <m:acc>
                      <m:accPr>
                        <m:chr m:val="̂"/>
                        <m:ctrlPr>
                          <a:rPr lang="fr-FR" altLang="fr-FR" sz="1200" i="1" kern="0">
                            <a:latin typeface="Cambria Math" panose="02040503050406030204" pitchFamily="18" charset="0"/>
                          </a:rPr>
                        </m:ctrlPr>
                      </m:accPr>
                      <m:e>
                        <m:r>
                          <a:rPr lang="fr-FR" altLang="fr-FR" sz="1200" i="1" kern="0">
                            <a:latin typeface="Cambria Math" panose="02040503050406030204" pitchFamily="18" charset="0"/>
                          </a:rPr>
                          <m:t>𝑤</m:t>
                        </m:r>
                      </m:e>
                    </m:acc>
                    <m:sSup>
                      <m:sSupPr>
                        <m:ctrlPr>
                          <a:rPr lang="fr-FR" altLang="fr-FR" sz="1200" i="1" kern="0">
                            <a:latin typeface="Cambria Math" panose="02040503050406030204" pitchFamily="18" charset="0"/>
                          </a:rPr>
                        </m:ctrlPr>
                      </m:sSupPr>
                      <m:e>
                        <m:r>
                          <a:rPr lang="fr-FR" altLang="fr-FR" sz="1200" i="1" kern="0">
                            <a:latin typeface="Cambria Math" panose="02040503050406030204" pitchFamily="18" charset="0"/>
                          </a:rPr>
                          <m:t>𝐿</m:t>
                        </m:r>
                      </m:e>
                      <m:sup>
                        <m:r>
                          <a:rPr lang="fr-FR" altLang="fr-FR" sz="1200" i="1" kern="0">
                            <a:latin typeface="Cambria Math" panose="02040503050406030204" pitchFamily="18" charset="0"/>
                          </a:rPr>
                          <m:t>∗</m:t>
                        </m:r>
                      </m:sup>
                    </m:sSup>
                    <m:r>
                      <a:rPr lang="fr-FR" altLang="fr-FR" sz="1200" i="1" kern="0">
                        <a:latin typeface="Cambria Math" panose="02040503050406030204" pitchFamily="18" charset="0"/>
                      </a:rPr>
                      <m:t>&gt;0</m:t>
                    </m:r>
                  </m:oMath>
                </a14:m>
                <a:endParaRPr lang="fr-FR" altLang="fr-FR" sz="1200" kern="0" dirty="0"/>
              </a:p>
              <a:p>
                <a:pPr marL="0" indent="0">
                  <a:buNone/>
                </a:pPr>
                <a:r>
                  <a:rPr lang="en-US" altLang="fr-FR" sz="1200" kern="0" dirty="0"/>
                  <a:t>The higher the </a:t>
                </a:r>
                <a14:m>
                  <m:oMath xmlns:m="http://schemas.openxmlformats.org/officeDocument/2006/math">
                    <m:r>
                      <a:rPr lang="fr-FR" altLang="fr-FR" sz="1200" i="1" kern="0">
                        <a:latin typeface="Cambria Math" panose="02040503050406030204" pitchFamily="18" charset="0"/>
                      </a:rPr>
                      <m:t>𝛼</m:t>
                    </m:r>
                  </m:oMath>
                </a14:m>
                <a:r>
                  <a:rPr lang="en-US" altLang="fr-FR" sz="1200" kern="0" dirty="0"/>
                  <a:t>, the higher the surplus</a:t>
                </a:r>
              </a:p>
            </p:txBody>
          </p:sp>
        </mc:Choice>
        <mc:Fallback xmlns="">
          <p:sp>
            <p:nvSpPr>
              <p:cNvPr id="57" name="Rectangle 3">
                <a:extLst>
                  <a:ext uri="{FF2B5EF4-FFF2-40B4-BE49-F238E27FC236}">
                    <a16:creationId xmlns:a16="http://schemas.microsoft.com/office/drawing/2014/main" id="{F1CF34D4-C389-4F17-89FE-2C0C4754D2AA}"/>
                  </a:ext>
                </a:extLst>
              </p:cNvPr>
              <p:cNvSpPr txBox="1">
                <a:spLocks noRot="1" noChangeAspect="1" noMove="1" noResize="1" noEditPoints="1" noAdjustHandles="1" noChangeArrowheads="1" noChangeShapeType="1" noTextEdit="1"/>
              </p:cNvSpPr>
              <p:nvPr/>
            </p:nvSpPr>
            <p:spPr bwMode="auto">
              <a:xfrm>
                <a:off x="8651915" y="620688"/>
                <a:ext cx="3234834" cy="6116348"/>
              </a:xfrm>
              <a:prstGeom prst="rect">
                <a:avLst/>
              </a:prstGeom>
              <a:blipFill>
                <a:blip r:embed="rId13"/>
                <a:stretch>
                  <a:fillRect b="-10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Tree>
    <p:extLst>
      <p:ext uri="{BB962C8B-B14F-4D97-AF65-F5344CB8AC3E}">
        <p14:creationId xmlns:p14="http://schemas.microsoft.com/office/powerpoint/2010/main" val="40918248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1"/>
          <p:cNvSpPr>
            <a:spLocks noGrp="1"/>
          </p:cNvSpPr>
          <p:nvPr>
            <p:ph type="title"/>
          </p:nvPr>
        </p:nvSpPr>
        <p:spPr/>
        <p:txBody>
          <a:bodyPr/>
          <a:lstStyle/>
          <a:p>
            <a:r>
              <a:rPr lang="fr-FR" altLang="fr-FR" dirty="0" err="1"/>
              <a:t>Graphical</a:t>
            </a:r>
            <a:r>
              <a:rPr lang="fr-FR" altLang="fr-FR" dirty="0"/>
              <a:t> </a:t>
            </a:r>
            <a:r>
              <a:rPr lang="fr-FR" altLang="fr-FR" dirty="0" err="1"/>
              <a:t>Malthusian</a:t>
            </a:r>
            <a:r>
              <a:rPr lang="fr-FR" altLang="fr-FR" dirty="0"/>
              <a:t> trap</a:t>
            </a:r>
          </a:p>
        </p:txBody>
      </p:sp>
      <p:cxnSp>
        <p:nvCxnSpPr>
          <p:cNvPr id="18450" name="Connecteur droit avec flèche 47"/>
          <p:cNvCxnSpPr>
            <a:cxnSpLocks noChangeShapeType="1"/>
          </p:cNvCxnSpPr>
          <p:nvPr/>
        </p:nvCxnSpPr>
        <p:spPr bwMode="auto">
          <a:xfrm flipH="1">
            <a:off x="3696958" y="3896720"/>
            <a:ext cx="142875" cy="28463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8434" name="Rectangle 79"/>
          <p:cNvSpPr>
            <a:spLocks noChangeArrowheads="1"/>
          </p:cNvSpPr>
          <p:nvPr/>
        </p:nvSpPr>
        <p:spPr bwMode="auto">
          <a:xfrm>
            <a:off x="1774826" y="626454"/>
            <a:ext cx="5445157" cy="605782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dirty="0">
              <a:latin typeface="Calibri" panose="020F0502020204030204" pitchFamily="34" charset="0"/>
              <a:cs typeface="Calibri" panose="020F0502020204030204" pitchFamily="34" charset="0"/>
            </a:endParaRPr>
          </a:p>
        </p:txBody>
      </p:sp>
      <p:sp>
        <p:nvSpPr>
          <p:cNvPr id="19" name="Arc 18"/>
          <p:cNvSpPr/>
          <p:nvPr/>
        </p:nvSpPr>
        <p:spPr bwMode="auto">
          <a:xfrm>
            <a:off x="2080973" y="1803862"/>
            <a:ext cx="8467725" cy="3812092"/>
          </a:xfrm>
          <a:prstGeom prst="arc">
            <a:avLst>
              <a:gd name="adj1" fmla="val 11123829"/>
              <a:gd name="adj2" fmla="val 15696340"/>
            </a:avLst>
          </a:prstGeom>
          <a:noFill/>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p:sp>
        <p:nvSpPr>
          <p:cNvPr id="42" name="Arc 41"/>
          <p:cNvSpPr/>
          <p:nvPr/>
        </p:nvSpPr>
        <p:spPr bwMode="auto">
          <a:xfrm rot="13321568">
            <a:off x="-1356377" y="1267550"/>
            <a:ext cx="7737423" cy="2757884"/>
          </a:xfrm>
          <a:prstGeom prst="arc">
            <a:avLst>
              <a:gd name="adj1" fmla="val 11592700"/>
              <a:gd name="adj2" fmla="val 14466612"/>
            </a:avLst>
          </a:prstGeom>
          <a:ln>
            <a:solidFill>
              <a:srgbClr val="C0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p:cxnSp>
        <p:nvCxnSpPr>
          <p:cNvPr id="18436" name="Connecteur droit avec flèche 4"/>
          <p:cNvCxnSpPr>
            <a:cxnSpLocks noChangeShapeType="1"/>
          </p:cNvCxnSpPr>
          <p:nvPr/>
        </p:nvCxnSpPr>
        <p:spPr bwMode="auto">
          <a:xfrm flipH="1">
            <a:off x="2616074" y="1031237"/>
            <a:ext cx="144462" cy="28448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7" name="Connecteur droit avec flèche 6"/>
          <p:cNvCxnSpPr/>
          <p:nvPr/>
        </p:nvCxnSpPr>
        <p:spPr bwMode="auto">
          <a:xfrm flipV="1">
            <a:off x="2165224" y="935988"/>
            <a:ext cx="0" cy="2389187"/>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bwMode="auto">
          <a:xfrm>
            <a:off x="2165224" y="3325174"/>
            <a:ext cx="4679950" cy="0"/>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bwMode="auto">
          <a:xfrm flipV="1">
            <a:off x="2165224" y="1356674"/>
            <a:ext cx="3814762" cy="19685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41" name="Connecteur droit 16"/>
          <p:cNvCxnSpPr>
            <a:cxnSpLocks noChangeShapeType="1"/>
          </p:cNvCxnSpPr>
          <p:nvPr/>
        </p:nvCxnSpPr>
        <p:spPr bwMode="auto">
          <a:xfrm>
            <a:off x="5568824" y="2055175"/>
            <a:ext cx="91440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8442" name="ZoneTexte 19"/>
          <p:cNvSpPr txBox="1">
            <a:spLocks noChangeArrowheads="1"/>
          </p:cNvSpPr>
          <p:nvPr/>
        </p:nvSpPr>
        <p:spPr bwMode="auto">
          <a:xfrm>
            <a:off x="6359819" y="3394401"/>
            <a:ext cx="890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population</a:t>
            </a:r>
          </a:p>
        </p:txBody>
      </p:sp>
      <p:sp>
        <p:nvSpPr>
          <p:cNvPr id="18443" name="ZoneTexte 20"/>
          <p:cNvSpPr txBox="1">
            <a:spLocks noChangeArrowheads="1"/>
          </p:cNvSpPr>
          <p:nvPr/>
        </p:nvSpPr>
        <p:spPr bwMode="auto">
          <a:xfrm rot="16200000">
            <a:off x="1499510" y="1331935"/>
            <a:ext cx="89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production</a:t>
            </a:r>
          </a:p>
        </p:txBody>
      </p:sp>
      <mc:AlternateContent xmlns:mc="http://schemas.openxmlformats.org/markup-compatibility/2006" xmlns:a14="http://schemas.microsoft.com/office/drawing/2010/main">
        <mc:Choice Requires="a14">
          <p:sp>
            <p:nvSpPr>
              <p:cNvPr id="18445" name="ZoneTexte 22"/>
              <p:cNvSpPr txBox="1">
                <a:spLocks noChangeArrowheads="1"/>
              </p:cNvSpPr>
              <p:nvPr/>
            </p:nvSpPr>
            <p:spPr bwMode="auto">
              <a:xfrm>
                <a:off x="4967218" y="4550724"/>
                <a:ext cx="1885950"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acc>
                        <m:accPr>
                          <m:chr m:val="̂"/>
                          <m:ctrlPr>
                            <a:rPr lang="fr-FR" altLang="fr-FR" sz="900" i="1">
                              <a:solidFill>
                                <a:schemeClr val="accent1"/>
                              </a:solidFill>
                              <a:latin typeface="Cambria Math" panose="02040503050406030204" pitchFamily="18" charset="0"/>
                            </a:rPr>
                          </m:ctrlPr>
                        </m:accPr>
                        <m:e>
                          <m:r>
                            <a:rPr lang="fr-FR" altLang="fr-FR" sz="900" i="1">
                              <a:solidFill>
                                <a:schemeClr val="accent1"/>
                              </a:solidFill>
                              <a:latin typeface="Cambria Math" panose="02040503050406030204" pitchFamily="18" charset="0"/>
                            </a:rPr>
                            <m:t>𝑤</m:t>
                          </m:r>
                        </m:e>
                      </m:acc>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𝑓</m:t>
                      </m:r>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oMath>
                  </m:oMathPara>
                </a14:m>
                <a:endParaRPr lang="fr-FR" altLang="fr-FR" sz="900" dirty="0">
                  <a:solidFill>
                    <a:schemeClr val="accent1"/>
                  </a:solidFill>
                  <a:latin typeface="Calibri" panose="020F0502020204030204" pitchFamily="34" charset="0"/>
                  <a:cs typeface="Calibri" panose="020F0502020204030204" pitchFamily="34" charset="0"/>
                </a:endParaRPr>
              </a:p>
            </p:txBody>
          </p:sp>
        </mc:Choice>
        <mc:Fallback xmlns="">
          <p:sp>
            <p:nvSpPr>
              <p:cNvPr id="18445" name="ZoneTexte 22"/>
              <p:cNvSpPr txBox="1">
                <a:spLocks noRot="1" noChangeAspect="1" noMove="1" noResize="1" noEditPoints="1" noAdjustHandles="1" noChangeArrowheads="1" noChangeShapeType="1" noTextEdit="1"/>
              </p:cNvSpPr>
              <p:nvPr/>
            </p:nvSpPr>
            <p:spPr bwMode="auto">
              <a:xfrm>
                <a:off x="4967218" y="4550724"/>
                <a:ext cx="1885950" cy="230832"/>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28" name="Connecteur droit 27"/>
          <p:cNvCxnSpPr/>
          <p:nvPr/>
        </p:nvCxnSpPr>
        <p:spPr bwMode="auto">
          <a:xfrm flipH="1">
            <a:off x="4902074" y="1920238"/>
            <a:ext cx="11112" cy="140493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9" name="Connecteur droit 28"/>
          <p:cNvCxnSpPr/>
          <p:nvPr/>
        </p:nvCxnSpPr>
        <p:spPr bwMode="auto">
          <a:xfrm flipH="1">
            <a:off x="2165225" y="1909125"/>
            <a:ext cx="2744787" cy="22225"/>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Connecteur droit avec flèche 48"/>
          <p:cNvCxnSpPr/>
          <p:nvPr/>
        </p:nvCxnSpPr>
        <p:spPr bwMode="auto">
          <a:xfrm flipV="1">
            <a:off x="2146174" y="3466463"/>
            <a:ext cx="0" cy="2390775"/>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0" name="Connecteur droit avec flèche 49"/>
          <p:cNvCxnSpPr/>
          <p:nvPr/>
        </p:nvCxnSpPr>
        <p:spPr bwMode="auto">
          <a:xfrm>
            <a:off x="2146174" y="5857237"/>
            <a:ext cx="4678362" cy="0"/>
          </a:xfrm>
          <a:prstGeom prst="straightConnector1">
            <a:avLst/>
          </a:prstGeom>
          <a:ln w="19050">
            <a:headEnd type="none" w="med" len="med"/>
            <a:tailEnd type="triangle" w="lg" len="lg"/>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1" name="Connecteur droit 50"/>
          <p:cNvCxnSpPr/>
          <p:nvPr/>
        </p:nvCxnSpPr>
        <p:spPr bwMode="auto">
          <a:xfrm flipV="1">
            <a:off x="2131887" y="4768212"/>
            <a:ext cx="3852863" cy="190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54" name="Connecteur droit 51"/>
          <p:cNvCxnSpPr>
            <a:cxnSpLocks noChangeShapeType="1"/>
          </p:cNvCxnSpPr>
          <p:nvPr/>
        </p:nvCxnSpPr>
        <p:spPr bwMode="auto">
          <a:xfrm>
            <a:off x="5548186" y="4944425"/>
            <a:ext cx="91440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8456" name="ZoneTexte 53"/>
          <p:cNvSpPr txBox="1">
            <a:spLocks noChangeArrowheads="1"/>
          </p:cNvSpPr>
          <p:nvPr/>
        </p:nvSpPr>
        <p:spPr bwMode="auto">
          <a:xfrm>
            <a:off x="6408668" y="5913961"/>
            <a:ext cx="889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population</a:t>
            </a:r>
          </a:p>
        </p:txBody>
      </p:sp>
      <p:sp>
        <p:nvSpPr>
          <p:cNvPr id="18457" name="ZoneTexte 54"/>
          <p:cNvSpPr txBox="1">
            <a:spLocks noChangeArrowheads="1"/>
          </p:cNvSpPr>
          <p:nvPr/>
        </p:nvSpPr>
        <p:spPr bwMode="auto">
          <a:xfrm rot="16200000">
            <a:off x="1116391" y="4132156"/>
            <a:ext cx="166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dirty="0">
                <a:latin typeface="Calibri" panose="020F0502020204030204" pitchFamily="34" charset="0"/>
                <a:cs typeface="Calibri" panose="020F0502020204030204" pitchFamily="34" charset="0"/>
              </a:rPr>
              <a:t>Production/population</a:t>
            </a:r>
          </a:p>
        </p:txBody>
      </p:sp>
      <mc:AlternateContent xmlns:mc="http://schemas.openxmlformats.org/markup-compatibility/2006" xmlns:a14="http://schemas.microsoft.com/office/drawing/2010/main">
        <mc:Choice Requires="a14">
          <p:sp>
            <p:nvSpPr>
              <p:cNvPr id="18458" name="ZoneTexte 55"/>
              <p:cNvSpPr txBox="1">
                <a:spLocks noChangeArrowheads="1"/>
              </p:cNvSpPr>
              <p:nvPr/>
            </p:nvSpPr>
            <p:spPr bwMode="auto">
              <a:xfrm>
                <a:off x="3228698" y="4315795"/>
                <a:ext cx="3139231"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1200" i="1" dirty="0">
                          <a:solidFill>
                            <a:schemeClr val="accent2"/>
                          </a:solidFill>
                          <a:latin typeface="Cambria Math" panose="02040503050406030204" pitchFamily="18" charset="0"/>
                        </a:rPr>
                        <m:t>𝑓</m:t>
                      </m:r>
                      <m:r>
                        <a:rPr lang="fr-FR" altLang="fr-FR" sz="1200" i="1" dirty="0">
                          <a:solidFill>
                            <a:schemeClr val="accent2"/>
                          </a:solidFill>
                          <a:latin typeface="Cambria Math" panose="02040503050406030204" pitchFamily="18" charset="0"/>
                        </a:rPr>
                        <m:t>(</m:t>
                      </m:r>
                      <m:r>
                        <a:rPr lang="fr-FR" altLang="fr-FR" sz="1200" i="1" dirty="0">
                          <a:solidFill>
                            <a:schemeClr val="accent2"/>
                          </a:solidFill>
                          <a:latin typeface="Cambria Math" panose="02040503050406030204" pitchFamily="18" charset="0"/>
                        </a:rPr>
                        <m:t>𝑝𝑜𝑝</m:t>
                      </m:r>
                      <m:r>
                        <a:rPr lang="fr-FR" altLang="fr-FR" sz="1200" i="1" dirty="0">
                          <a:solidFill>
                            <a:schemeClr val="accent2"/>
                          </a:solidFill>
                          <a:latin typeface="Cambria Math" panose="02040503050406030204" pitchFamily="18" charset="0"/>
                        </a:rPr>
                        <m:t>)/</m:t>
                      </m:r>
                      <m:r>
                        <a:rPr lang="fr-FR" altLang="fr-FR" sz="1200" i="1" dirty="0">
                          <a:solidFill>
                            <a:schemeClr val="accent2"/>
                          </a:solidFill>
                          <a:latin typeface="Cambria Math" panose="02040503050406030204" pitchFamily="18" charset="0"/>
                        </a:rPr>
                        <m:t>𝑝𝑜𝑝</m:t>
                      </m:r>
                    </m:oMath>
                  </m:oMathPara>
                </a14:m>
                <a:endParaRPr lang="fr-FR" altLang="fr-FR" sz="1200" dirty="0">
                  <a:solidFill>
                    <a:schemeClr val="accent2"/>
                  </a:solidFill>
                  <a:latin typeface="Calibri" panose="020F0502020204030204" pitchFamily="34" charset="0"/>
                  <a:cs typeface="Calibri" panose="020F0502020204030204" pitchFamily="34" charset="0"/>
                </a:endParaRPr>
              </a:p>
            </p:txBody>
          </p:sp>
        </mc:Choice>
        <mc:Fallback xmlns="">
          <p:sp>
            <p:nvSpPr>
              <p:cNvPr id="18458" name="ZoneTexte 55"/>
              <p:cNvSpPr txBox="1">
                <a:spLocks noRot="1" noChangeAspect="1" noMove="1" noResize="1" noEditPoints="1" noAdjustHandles="1" noChangeArrowheads="1" noChangeShapeType="1" noTextEdit="1"/>
              </p:cNvSpPr>
              <p:nvPr/>
            </p:nvSpPr>
            <p:spPr bwMode="auto">
              <a:xfrm>
                <a:off x="3228698" y="4315795"/>
                <a:ext cx="3139231" cy="276999"/>
              </a:xfrm>
              <a:prstGeom prst="rect">
                <a:avLst/>
              </a:prstGeom>
              <a:blipFill>
                <a:blip r:embed="rId3"/>
                <a:stretch>
                  <a:fillRect b="-86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60" name="Connecteur droit 59"/>
          <p:cNvCxnSpPr/>
          <p:nvPr/>
        </p:nvCxnSpPr>
        <p:spPr bwMode="auto">
          <a:xfrm>
            <a:off x="4819524" y="4784088"/>
            <a:ext cx="0" cy="1069975"/>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462" name="ZoneTexte 1"/>
              <p:cNvSpPr txBox="1">
                <a:spLocks noChangeArrowheads="1"/>
              </p:cNvSpPr>
              <p:nvPr/>
            </p:nvSpPr>
            <p:spPr bwMode="auto">
              <a:xfrm>
                <a:off x="4166222" y="3305468"/>
                <a:ext cx="15782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900" i="1">
                              <a:latin typeface="Cambria Math" panose="02040503050406030204" pitchFamily="18" charset="0"/>
                              <a:cs typeface="Calibri" panose="020F0502020204030204" pitchFamily="34" charset="0"/>
                            </a:rPr>
                          </m:ctrlPr>
                        </m:sSupPr>
                        <m:e>
                          <m:r>
                            <a:rPr lang="fr-FR" altLang="fr-FR" sz="900" i="1">
                              <a:latin typeface="Cambria Math" panose="02040503050406030204" pitchFamily="18" charset="0"/>
                              <a:cs typeface="Calibri" panose="020F0502020204030204" pitchFamily="34" charset="0"/>
                            </a:rPr>
                            <m:t>𝐿</m:t>
                          </m:r>
                        </m:e>
                        <m:sup>
                          <m:r>
                            <a:rPr lang="fr-FR" altLang="fr-FR" sz="900" i="1">
                              <a:latin typeface="Cambria Math" panose="02040503050406030204" pitchFamily="18" charset="0"/>
                              <a:cs typeface="Calibri" panose="020F0502020204030204" pitchFamily="34" charset="0"/>
                            </a:rPr>
                            <m:t>∗∗</m:t>
                          </m:r>
                        </m:sup>
                      </m:sSup>
                      <m:r>
                        <a:rPr lang="fr-FR" altLang="fr-FR" sz="900" i="1">
                          <a:latin typeface="Cambria Math" panose="02040503050406030204" pitchFamily="18" charset="0"/>
                          <a:cs typeface="Calibri" panose="020F0502020204030204" pitchFamily="34" charset="0"/>
                        </a:rPr>
                        <m:t> </m:t>
                      </m:r>
                    </m:oMath>
                  </m:oMathPara>
                </a14:m>
                <a:endParaRPr lang="fr-FR" altLang="fr-FR" sz="900" dirty="0">
                  <a:latin typeface="Calibri" panose="020F0502020204030204" pitchFamily="34" charset="0"/>
                  <a:cs typeface="Calibri" panose="020F0502020204030204" pitchFamily="34" charset="0"/>
                </a:endParaRPr>
              </a:p>
              <a:p>
                <a:pPr algn="ctr">
                  <a:spcBef>
                    <a:spcPct val="0"/>
                  </a:spcBef>
                  <a:buClrTx/>
                  <a:buSzTx/>
                  <a:buFontTx/>
                  <a:buNone/>
                </a:pPr>
                <a:r>
                  <a:rPr lang="fr-FR" altLang="fr-FR" sz="900" dirty="0">
                    <a:latin typeface="Calibri" panose="020F0502020204030204" pitchFamily="34" charset="0"/>
                    <a:cs typeface="Calibri" panose="020F0502020204030204" pitchFamily="34" charset="0"/>
                  </a:rPr>
                  <a:t>No surplus </a:t>
                </a:r>
                <a14:m>
                  <m:oMath xmlns:m="http://schemas.openxmlformats.org/officeDocument/2006/math">
                    <m:r>
                      <a:rPr lang="fr-FR" altLang="fr-FR" sz="900" i="1" dirty="0">
                        <a:latin typeface="Cambria Math" panose="02040503050406030204" pitchFamily="18" charset="0"/>
                        <a:cs typeface="Calibri" panose="020F0502020204030204" pitchFamily="34" charset="0"/>
                      </a:rPr>
                      <m:t>𝑓</m:t>
                    </m:r>
                    <m:r>
                      <a:rPr lang="fr-FR" altLang="fr-FR" sz="900" i="1" dirty="0">
                        <a:latin typeface="Cambria Math" panose="02040503050406030204" pitchFamily="18" charset="0"/>
                        <a:cs typeface="Calibri" panose="020F0502020204030204" pitchFamily="34" charset="0"/>
                      </a:rPr>
                      <m:t>=</m:t>
                    </m:r>
                    <m:acc>
                      <m:accPr>
                        <m:chr m:val="̂"/>
                        <m:ctrlPr>
                          <a:rPr lang="fr-FR" altLang="fr-FR" sz="900" i="1" dirty="0">
                            <a:latin typeface="Cambria Math" panose="02040503050406030204" pitchFamily="18" charset="0"/>
                            <a:cs typeface="Calibri" panose="020F0502020204030204" pitchFamily="34" charset="0"/>
                          </a:rPr>
                        </m:ctrlPr>
                      </m:accPr>
                      <m:e>
                        <m:r>
                          <a:rPr lang="fr-FR" altLang="fr-FR" sz="900" i="1" dirty="0">
                            <a:latin typeface="Cambria Math" panose="02040503050406030204" pitchFamily="18" charset="0"/>
                            <a:cs typeface="Calibri" panose="020F0502020204030204" pitchFamily="34" charset="0"/>
                          </a:rPr>
                          <m:t>𝑤</m:t>
                        </m:r>
                      </m:e>
                    </m:acc>
                    <m:r>
                      <a:rPr lang="fr-FR" altLang="fr-FR" sz="900" i="1" dirty="0">
                        <a:latin typeface="Cambria Math" panose="02040503050406030204" pitchFamily="18" charset="0"/>
                        <a:cs typeface="Calibri" panose="020F0502020204030204" pitchFamily="34" charset="0"/>
                      </a:rPr>
                      <m:t>𝐿</m:t>
                    </m:r>
                  </m:oMath>
                </a14:m>
                <a:endParaRPr lang="fr-FR" altLang="fr-FR" sz="900" dirty="0">
                  <a:latin typeface="Calibri" panose="020F0502020204030204" pitchFamily="34" charset="0"/>
                  <a:cs typeface="Calibri" panose="020F0502020204030204" pitchFamily="34" charset="0"/>
                </a:endParaRPr>
              </a:p>
            </p:txBody>
          </p:sp>
        </mc:Choice>
        <mc:Fallback xmlns="">
          <p:sp>
            <p:nvSpPr>
              <p:cNvPr id="18462" name="ZoneTexte 1"/>
              <p:cNvSpPr txBox="1">
                <a:spLocks noRot="1" noChangeAspect="1" noMove="1" noResize="1" noEditPoints="1" noAdjustHandles="1" noChangeArrowheads="1" noChangeShapeType="1" noTextEdit="1"/>
              </p:cNvSpPr>
              <p:nvPr/>
            </p:nvSpPr>
            <p:spPr bwMode="auto">
              <a:xfrm>
                <a:off x="4166222" y="3305468"/>
                <a:ext cx="1578250" cy="369332"/>
              </a:xfrm>
              <a:prstGeom prst="rect">
                <a:avLst/>
              </a:prstGeom>
              <a:blipFill>
                <a:blip r:embed="rId4"/>
                <a:stretch>
                  <a:fillRect b="-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18463" name="Connecteur droit 3"/>
          <p:cNvCxnSpPr>
            <a:cxnSpLocks noChangeShapeType="1"/>
          </p:cNvCxnSpPr>
          <p:nvPr/>
        </p:nvCxnSpPr>
        <p:spPr bwMode="auto">
          <a:xfrm flipV="1">
            <a:off x="2644562" y="2269876"/>
            <a:ext cx="825218" cy="430591"/>
          </a:xfrm>
          <a:prstGeom prst="line">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 name="Connecteur droit 38"/>
          <p:cNvCxnSpPr>
            <a:cxnSpLocks/>
          </p:cNvCxnSpPr>
          <p:nvPr/>
        </p:nvCxnSpPr>
        <p:spPr bwMode="auto">
          <a:xfrm flipH="1">
            <a:off x="3066925" y="1927102"/>
            <a:ext cx="9524" cy="1386960"/>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0" name="Chevron 39"/>
          <p:cNvSpPr/>
          <p:nvPr/>
        </p:nvSpPr>
        <p:spPr bwMode="auto">
          <a:xfrm rot="2058626">
            <a:off x="2227544" y="4220351"/>
            <a:ext cx="274638" cy="190884"/>
          </a:xfrm>
          <a:prstGeom prst="chevron">
            <a:avLst/>
          </a:prstGeom>
          <a:noFill/>
          <a:ln w="12700">
            <a:solidFill>
              <a:srgbClr val="C0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fr-FR">
              <a:solidFill>
                <a:schemeClr val="tx1"/>
              </a:solidFill>
              <a:latin typeface="Calibri" panose="020F0502020204030204" pitchFamily="34" charset="0"/>
              <a:cs typeface="Calibri" panose="020F0502020204030204" pitchFamily="34" charset="0"/>
            </a:endParaRPr>
          </a:p>
        </p:txBody>
      </p:sp>
      <p:cxnSp>
        <p:nvCxnSpPr>
          <p:cNvPr id="52" name="Connecteur droit 51"/>
          <p:cNvCxnSpPr/>
          <p:nvPr/>
        </p:nvCxnSpPr>
        <p:spPr bwMode="auto">
          <a:xfrm>
            <a:off x="3066925" y="4781557"/>
            <a:ext cx="9525" cy="111030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470" name="Connecteur droit avec flèche 20"/>
          <p:cNvCxnSpPr>
            <a:cxnSpLocks noChangeShapeType="1"/>
          </p:cNvCxnSpPr>
          <p:nvPr/>
        </p:nvCxnSpPr>
        <p:spPr bwMode="auto">
          <a:xfrm flipH="1">
            <a:off x="3067051" y="2482851"/>
            <a:ext cx="4233" cy="364067"/>
          </a:xfrm>
          <a:prstGeom prst="straightConnector1">
            <a:avLst/>
          </a:prstGeom>
          <a:noFill/>
          <a:ln w="28575" algn="ctr">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8471" name="ZoneTexte 22"/>
              <p:cNvSpPr txBox="1">
                <a:spLocks noChangeArrowheads="1"/>
              </p:cNvSpPr>
              <p:nvPr/>
            </p:nvSpPr>
            <p:spPr bwMode="auto">
              <a:xfrm>
                <a:off x="3002847" y="2516358"/>
                <a:ext cx="273473"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900" i="1" dirty="0">
                          <a:solidFill>
                            <a:schemeClr val="accent2"/>
                          </a:solidFill>
                          <a:latin typeface="Cambria Math" panose="02040503050406030204" pitchFamily="18" charset="0"/>
                          <a:cs typeface="Calibri" panose="020F0502020204030204" pitchFamily="34" charset="0"/>
                        </a:rPr>
                        <m:t>𝑆</m:t>
                      </m:r>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18471" name="ZoneTexte 22"/>
              <p:cNvSpPr txBox="1">
                <a:spLocks noRot="1" noChangeAspect="1" noMove="1" noResize="1" noEditPoints="1" noAdjustHandles="1" noChangeArrowheads="1" noChangeShapeType="1" noTextEdit="1"/>
              </p:cNvSpPr>
              <p:nvPr/>
            </p:nvSpPr>
            <p:spPr bwMode="auto">
              <a:xfrm>
                <a:off x="3002847" y="2516358"/>
                <a:ext cx="273473" cy="23083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55"/>
              <p:cNvSpPr txBox="1">
                <a:spLocks noChangeArrowheads="1"/>
              </p:cNvSpPr>
              <p:nvPr/>
            </p:nvSpPr>
            <p:spPr bwMode="auto">
              <a:xfrm>
                <a:off x="2519389" y="5437364"/>
                <a:ext cx="3139231"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1200" i="1" dirty="0">
                          <a:solidFill>
                            <a:srgbClr val="C00000"/>
                          </a:solidFill>
                          <a:latin typeface="Cambria Math" panose="02040503050406030204" pitchFamily="18" charset="0"/>
                        </a:rPr>
                        <m:t>𝑤</m:t>
                      </m:r>
                      <m:r>
                        <a:rPr lang="fr-FR" altLang="fr-FR" sz="1200" i="1" dirty="0">
                          <a:solidFill>
                            <a:srgbClr val="C00000"/>
                          </a:solidFill>
                          <a:latin typeface="Cambria Math" panose="02040503050406030204" pitchFamily="18" charset="0"/>
                        </a:rPr>
                        <m:t>=</m:t>
                      </m:r>
                      <m:r>
                        <a:rPr lang="fr-FR" altLang="fr-FR" sz="1200" i="1" dirty="0">
                          <a:solidFill>
                            <a:srgbClr val="C00000"/>
                          </a:solidFill>
                          <a:latin typeface="Cambria Math" panose="02040503050406030204" pitchFamily="18" charset="0"/>
                        </a:rPr>
                        <m:t>𝑓</m:t>
                      </m:r>
                      <m:r>
                        <a:rPr lang="fr-FR" altLang="fr-FR" sz="1200" i="1" dirty="0">
                          <a:solidFill>
                            <a:srgbClr val="C00000"/>
                          </a:solidFill>
                          <a:latin typeface="Cambria Math" panose="02040503050406030204" pitchFamily="18" charset="0"/>
                        </a:rPr>
                        <m:t>’(</m:t>
                      </m:r>
                      <m:r>
                        <a:rPr lang="fr-FR" altLang="fr-FR" sz="1200" i="1" dirty="0">
                          <a:solidFill>
                            <a:srgbClr val="C00000"/>
                          </a:solidFill>
                          <a:latin typeface="Cambria Math" panose="02040503050406030204" pitchFamily="18" charset="0"/>
                        </a:rPr>
                        <m:t>𝑝𝑜𝑝</m:t>
                      </m:r>
                      <m:r>
                        <a:rPr lang="fr-FR" altLang="fr-FR" sz="1200" i="1" dirty="0">
                          <a:solidFill>
                            <a:srgbClr val="C00000"/>
                          </a:solidFill>
                          <a:latin typeface="Cambria Math" panose="02040503050406030204" pitchFamily="18" charset="0"/>
                        </a:rPr>
                        <m:t>)</m:t>
                      </m:r>
                    </m:oMath>
                  </m:oMathPara>
                </a14:m>
                <a:endParaRPr lang="fr-FR" altLang="fr-FR" sz="1200" dirty="0">
                  <a:solidFill>
                    <a:srgbClr val="C00000"/>
                  </a:solidFill>
                  <a:latin typeface="Calibri" panose="020F0502020204030204" pitchFamily="34" charset="0"/>
                  <a:cs typeface="Calibri" panose="020F0502020204030204" pitchFamily="34" charset="0"/>
                </a:endParaRPr>
              </a:p>
            </p:txBody>
          </p:sp>
        </mc:Choice>
        <mc:Fallback xmlns="">
          <p:sp>
            <p:nvSpPr>
              <p:cNvPr id="43" name="ZoneTexte 55"/>
              <p:cNvSpPr txBox="1">
                <a:spLocks noRot="1" noChangeAspect="1" noMove="1" noResize="1" noEditPoints="1" noAdjustHandles="1" noChangeArrowheads="1" noChangeShapeType="1" noTextEdit="1"/>
              </p:cNvSpPr>
              <p:nvPr/>
            </p:nvSpPr>
            <p:spPr bwMode="auto">
              <a:xfrm>
                <a:off x="2519389" y="5437364"/>
                <a:ext cx="3139231" cy="276999"/>
              </a:xfrm>
              <a:prstGeom prst="rect">
                <a:avLst/>
              </a:prstGeom>
              <a:blipFill>
                <a:blip r:embed="rId6"/>
                <a:stretch>
                  <a:fillRect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22"/>
              <p:cNvSpPr txBox="1">
                <a:spLocks noChangeArrowheads="1"/>
              </p:cNvSpPr>
              <p:nvPr/>
            </p:nvSpPr>
            <p:spPr bwMode="auto">
              <a:xfrm>
                <a:off x="5084600" y="1927102"/>
                <a:ext cx="18859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lgn="ctr">
                  <a:spcBef>
                    <a:spcPct val="0"/>
                  </a:spcBef>
                  <a:buClrTx/>
                  <a:buSzTx/>
                  <a:buFontTx/>
                  <a:buNone/>
                </a:pPr>
                <a:r>
                  <a:rPr lang="fr-FR" altLang="fr-FR" sz="900" dirty="0">
                    <a:solidFill>
                      <a:schemeClr val="accent2"/>
                    </a:solidFill>
                    <a:latin typeface="Calibri" panose="020F0502020204030204" pitchFamily="34" charset="0"/>
                    <a:cs typeface="Calibri" panose="020F0502020204030204" pitchFamily="34" charset="0"/>
                  </a:rPr>
                  <a:t>production </a:t>
                </a:r>
                <a14:m>
                  <m:oMath xmlns:m="http://schemas.openxmlformats.org/officeDocument/2006/math">
                    <m:r>
                      <a:rPr lang="fr-FR" altLang="fr-FR" sz="900" i="1">
                        <a:solidFill>
                          <a:schemeClr val="accent2"/>
                        </a:solidFill>
                        <a:latin typeface="Cambria Math" panose="02040503050406030204" pitchFamily="18" charset="0"/>
                      </a:rPr>
                      <m:t>𝑓</m:t>
                    </m:r>
                    <m:r>
                      <a:rPr lang="fr-FR" altLang="fr-FR" sz="900" i="1">
                        <a:solidFill>
                          <a:schemeClr val="accent2"/>
                        </a:solidFill>
                        <a:latin typeface="Cambria Math" panose="02040503050406030204" pitchFamily="18" charset="0"/>
                      </a:rPr>
                      <m:t>(</m:t>
                    </m:r>
                    <m:r>
                      <a:rPr lang="fr-FR" altLang="fr-FR" sz="900" i="1">
                        <a:solidFill>
                          <a:schemeClr val="accent2"/>
                        </a:solidFill>
                        <a:latin typeface="Cambria Math" panose="02040503050406030204" pitchFamily="18" charset="0"/>
                      </a:rPr>
                      <m:t>𝑝𝑜𝑝</m:t>
                    </m:r>
                    <m:r>
                      <a:rPr lang="fr-FR" altLang="fr-FR" sz="900" i="1">
                        <a:solidFill>
                          <a:schemeClr val="accent2"/>
                        </a:solidFill>
                        <a:latin typeface="Cambria Math" panose="02040503050406030204" pitchFamily="18" charset="0"/>
                      </a:rPr>
                      <m:t>)</m:t>
                    </m:r>
                  </m:oMath>
                </a14:m>
                <a:endParaRPr lang="fr-FR" altLang="fr-FR" sz="900" dirty="0">
                  <a:solidFill>
                    <a:schemeClr val="accent2"/>
                  </a:solidFill>
                  <a:latin typeface="Calibri" panose="020F0502020204030204" pitchFamily="34" charset="0"/>
                  <a:cs typeface="Calibri" panose="020F0502020204030204" pitchFamily="34" charset="0"/>
                </a:endParaRPr>
              </a:p>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900" i="1" dirty="0">
                          <a:solidFill>
                            <a:schemeClr val="accent2"/>
                          </a:solidFill>
                          <a:latin typeface="Cambria Math" panose="02040503050406030204" pitchFamily="18" charset="0"/>
                        </a:rPr>
                        <m:t>𝑓</m:t>
                      </m:r>
                      <m:r>
                        <a:rPr lang="fr-FR" altLang="fr-FR" sz="900" i="1" dirty="0">
                          <a:solidFill>
                            <a:schemeClr val="accent2"/>
                          </a:solidFill>
                          <a:latin typeface="Cambria Math" panose="02040503050406030204" pitchFamily="18" charset="0"/>
                        </a:rPr>
                        <m:t>’&gt;0, </m:t>
                      </m:r>
                      <m:sSup>
                        <m:sSupPr>
                          <m:ctrlPr>
                            <a:rPr lang="fr-FR" altLang="fr-FR" sz="900" i="1" dirty="0">
                              <a:solidFill>
                                <a:schemeClr val="accent2"/>
                              </a:solidFill>
                              <a:latin typeface="Cambria Math" panose="02040503050406030204" pitchFamily="18" charset="0"/>
                            </a:rPr>
                          </m:ctrlPr>
                        </m:sSupPr>
                        <m:e>
                          <m:r>
                            <a:rPr lang="fr-FR" altLang="fr-FR" sz="900" i="1" dirty="0">
                              <a:solidFill>
                                <a:schemeClr val="accent2"/>
                              </a:solidFill>
                              <a:latin typeface="Cambria Math" panose="02040503050406030204" pitchFamily="18" charset="0"/>
                            </a:rPr>
                            <m:t>𝑓</m:t>
                          </m:r>
                        </m:e>
                        <m:sup>
                          <m:r>
                            <a:rPr lang="fr-FR" altLang="fr-FR" sz="900" i="1" dirty="0">
                              <a:solidFill>
                                <a:schemeClr val="accent2"/>
                              </a:solidFill>
                              <a:latin typeface="Cambria Math" panose="02040503050406030204" pitchFamily="18" charset="0"/>
                            </a:rPr>
                            <m:t>′′</m:t>
                          </m:r>
                        </m:sup>
                      </m:sSup>
                      <m:r>
                        <a:rPr lang="fr-FR" altLang="fr-FR" sz="900" i="1" dirty="0">
                          <a:solidFill>
                            <a:schemeClr val="accent2"/>
                          </a:solidFill>
                          <a:latin typeface="Cambria Math" panose="02040503050406030204" pitchFamily="18" charset="0"/>
                        </a:rPr>
                        <m:t>&lt;0</m:t>
                      </m:r>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44" name="ZoneTexte 22"/>
              <p:cNvSpPr txBox="1">
                <a:spLocks noRot="1" noChangeAspect="1" noMove="1" noResize="1" noEditPoints="1" noAdjustHandles="1" noChangeArrowheads="1" noChangeShapeType="1" noTextEdit="1"/>
              </p:cNvSpPr>
              <p:nvPr/>
            </p:nvSpPr>
            <p:spPr bwMode="auto">
              <a:xfrm>
                <a:off x="5084600" y="1927102"/>
                <a:ext cx="1885950" cy="36933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ZoneTexte 22"/>
              <p:cNvSpPr txBox="1">
                <a:spLocks noChangeArrowheads="1"/>
              </p:cNvSpPr>
              <p:nvPr/>
            </p:nvSpPr>
            <p:spPr bwMode="auto">
              <a:xfrm>
                <a:off x="5137065" y="1462445"/>
                <a:ext cx="1885950"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acc>
                        <m:accPr>
                          <m:chr m:val="̂"/>
                          <m:ctrlPr>
                            <a:rPr lang="fr-FR" altLang="fr-FR" sz="900" i="1">
                              <a:solidFill>
                                <a:schemeClr val="accent1"/>
                              </a:solidFill>
                              <a:latin typeface="Cambria Math" panose="02040503050406030204" pitchFamily="18" charset="0"/>
                            </a:rPr>
                          </m:ctrlPr>
                        </m:accPr>
                        <m:e>
                          <m:r>
                            <a:rPr lang="fr-FR" altLang="fr-FR" sz="900" i="1">
                              <a:solidFill>
                                <a:schemeClr val="accent1"/>
                              </a:solidFill>
                              <a:latin typeface="Cambria Math" panose="02040503050406030204" pitchFamily="18" charset="0"/>
                            </a:rPr>
                            <m:t>𝑤</m:t>
                          </m:r>
                        </m:e>
                      </m:acc>
                      <m:r>
                        <a:rPr lang="fr-FR" altLang="fr-FR" sz="900" i="1">
                          <a:solidFill>
                            <a:schemeClr val="accent1"/>
                          </a:solidFill>
                          <a:latin typeface="Cambria Math" panose="02040503050406030204" pitchFamily="18" charset="0"/>
                        </a:rPr>
                        <m:t>.</m:t>
                      </m:r>
                      <m:r>
                        <a:rPr lang="fr-FR" altLang="fr-FR" sz="900" i="1">
                          <a:solidFill>
                            <a:schemeClr val="accent1"/>
                          </a:solidFill>
                          <a:latin typeface="Cambria Math" panose="02040503050406030204" pitchFamily="18" charset="0"/>
                        </a:rPr>
                        <m:t>𝑝𝑜𝑝</m:t>
                      </m:r>
                      <m:r>
                        <a:rPr lang="fr-FR" altLang="fr-FR" sz="900" i="1">
                          <a:solidFill>
                            <a:schemeClr val="accent1"/>
                          </a:solidFill>
                          <a:latin typeface="Cambria Math" panose="02040503050406030204" pitchFamily="18" charset="0"/>
                        </a:rPr>
                        <m:t> </m:t>
                      </m:r>
                      <m:r>
                        <a:rPr lang="fr-FR" altLang="fr-FR" sz="900" i="1">
                          <a:solidFill>
                            <a:schemeClr val="accent1"/>
                          </a:solidFill>
                          <a:latin typeface="Cambria Math" panose="02040503050406030204" pitchFamily="18" charset="0"/>
                        </a:rPr>
                        <m:t>𝑙𝑖𝑛𝑒</m:t>
                      </m:r>
                    </m:oMath>
                  </m:oMathPara>
                </a14:m>
                <a:endParaRPr lang="fr-FR" altLang="fr-FR" sz="900" dirty="0">
                  <a:solidFill>
                    <a:schemeClr val="accent1"/>
                  </a:solidFill>
                  <a:latin typeface="Calibri" panose="020F0502020204030204" pitchFamily="34" charset="0"/>
                  <a:cs typeface="Calibri" panose="020F0502020204030204" pitchFamily="34" charset="0"/>
                </a:endParaRPr>
              </a:p>
            </p:txBody>
          </p:sp>
        </mc:Choice>
        <mc:Fallback xmlns="">
          <p:sp>
            <p:nvSpPr>
              <p:cNvPr id="45" name="ZoneTexte 22"/>
              <p:cNvSpPr txBox="1">
                <a:spLocks noRot="1" noChangeAspect="1" noMove="1" noResize="1" noEditPoints="1" noAdjustHandles="1" noChangeArrowheads="1" noChangeShapeType="1" noTextEdit="1"/>
              </p:cNvSpPr>
              <p:nvPr/>
            </p:nvSpPr>
            <p:spPr bwMode="auto">
              <a:xfrm>
                <a:off x="5137065" y="1462445"/>
                <a:ext cx="1885950" cy="230832"/>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54" name="Chevron 53"/>
          <p:cNvSpPr/>
          <p:nvPr/>
        </p:nvSpPr>
        <p:spPr bwMode="auto">
          <a:xfrm rot="12233729">
            <a:off x="3518932" y="5008133"/>
            <a:ext cx="274638" cy="190884"/>
          </a:xfrm>
          <a:prstGeom prst="chevron">
            <a:avLst/>
          </a:prstGeom>
          <a:noFill/>
          <a:ln w="12700">
            <a:solidFill>
              <a:srgbClr val="C0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fr-FR">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5" name="ZoneTexte 41"/>
              <p:cNvSpPr txBox="1">
                <a:spLocks noChangeArrowheads="1"/>
              </p:cNvSpPr>
              <p:nvPr/>
            </p:nvSpPr>
            <p:spPr bwMode="auto">
              <a:xfrm>
                <a:off x="2938136" y="3321278"/>
                <a:ext cx="29681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55" name="ZoneTexte 41"/>
              <p:cNvSpPr txBox="1">
                <a:spLocks noRot="1" noChangeAspect="1" noMove="1" noResize="1" noEditPoints="1" noAdjustHandles="1" noChangeArrowheads="1" noChangeShapeType="1" noTextEdit="1"/>
              </p:cNvSpPr>
              <p:nvPr/>
            </p:nvSpPr>
            <p:spPr bwMode="auto">
              <a:xfrm>
                <a:off x="2938136" y="3321278"/>
                <a:ext cx="296813" cy="215444"/>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Texte 22">
                <a:extLst>
                  <a:ext uri="{FF2B5EF4-FFF2-40B4-BE49-F238E27FC236}">
                    <a16:creationId xmlns:a16="http://schemas.microsoft.com/office/drawing/2014/main" id="{3A065EDE-14F7-46CB-B4D3-0FBB53A19572}"/>
                  </a:ext>
                </a:extLst>
              </p:cNvPr>
              <p:cNvSpPr txBox="1">
                <a:spLocks noChangeArrowheads="1"/>
              </p:cNvSpPr>
              <p:nvPr/>
            </p:nvSpPr>
            <p:spPr bwMode="auto">
              <a:xfrm>
                <a:off x="3091637" y="4209824"/>
                <a:ext cx="273601" cy="351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f>
                        <m:fPr>
                          <m:ctrlPr>
                            <a:rPr lang="fr-FR" altLang="fr-FR" sz="900" i="1" dirty="0">
                              <a:solidFill>
                                <a:schemeClr val="accent2"/>
                              </a:solidFill>
                              <a:latin typeface="Cambria Math" panose="02040503050406030204" pitchFamily="18" charset="0"/>
                              <a:cs typeface="Calibri" panose="020F0502020204030204" pitchFamily="34" charset="0"/>
                            </a:rPr>
                          </m:ctrlPr>
                        </m:fPr>
                        <m:num>
                          <m:r>
                            <a:rPr lang="fr-FR" altLang="fr-FR" sz="900" i="1" dirty="0">
                              <a:solidFill>
                                <a:schemeClr val="accent2"/>
                              </a:solidFill>
                              <a:latin typeface="Cambria Math" panose="02040503050406030204" pitchFamily="18" charset="0"/>
                              <a:cs typeface="Calibri" panose="020F0502020204030204" pitchFamily="34" charset="0"/>
                            </a:rPr>
                            <m:t>𝑆</m:t>
                          </m:r>
                        </m:num>
                        <m:den>
                          <m:r>
                            <a:rPr lang="fr-FR" altLang="fr-FR" sz="900" i="1" dirty="0">
                              <a:solidFill>
                                <a:schemeClr val="accent2"/>
                              </a:solidFill>
                              <a:latin typeface="Cambria Math" panose="02040503050406030204" pitchFamily="18" charset="0"/>
                              <a:cs typeface="Calibri" panose="020F0502020204030204" pitchFamily="34" charset="0"/>
                            </a:rPr>
                            <m:t>𝐿</m:t>
                          </m:r>
                        </m:den>
                      </m:f>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56" name="ZoneTexte 22">
                <a:extLst>
                  <a:ext uri="{FF2B5EF4-FFF2-40B4-BE49-F238E27FC236}">
                    <a16:creationId xmlns:a16="http://schemas.microsoft.com/office/drawing/2014/main" id="{3A065EDE-14F7-46CB-B4D3-0FBB53A19572}"/>
                  </a:ext>
                </a:extLst>
              </p:cNvPr>
              <p:cNvSpPr txBox="1">
                <a:spLocks noRot="1" noChangeAspect="1" noMove="1" noResize="1" noEditPoints="1" noAdjustHandles="1" noChangeArrowheads="1" noChangeShapeType="1" noTextEdit="1"/>
              </p:cNvSpPr>
              <p:nvPr/>
            </p:nvSpPr>
            <p:spPr bwMode="auto">
              <a:xfrm>
                <a:off x="3091637" y="4209824"/>
                <a:ext cx="273601" cy="35163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47" name="Arc 46"/>
          <p:cNvSpPr/>
          <p:nvPr/>
        </p:nvSpPr>
        <p:spPr bwMode="auto">
          <a:xfrm rot="13050651">
            <a:off x="338690" y="315695"/>
            <a:ext cx="8007350" cy="3881438"/>
          </a:xfrm>
          <a:prstGeom prst="arc">
            <a:avLst>
              <a:gd name="adj1" fmla="val 12156243"/>
              <a:gd name="adj2" fmla="val 16247719"/>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1" name="Rectangle 3">
                <a:extLst>
                  <a:ext uri="{FF2B5EF4-FFF2-40B4-BE49-F238E27FC236}">
                    <a16:creationId xmlns:a16="http://schemas.microsoft.com/office/drawing/2014/main" id="{792E8BD1-01A3-44B9-8EED-7252852EFFCB}"/>
                  </a:ext>
                </a:extLst>
              </p:cNvPr>
              <p:cNvSpPr>
                <a:spLocks noGrp="1" noChangeArrowheads="1"/>
              </p:cNvSpPr>
              <p:nvPr>
                <p:ph idx="1"/>
              </p:nvPr>
            </p:nvSpPr>
            <p:spPr>
              <a:xfrm>
                <a:off x="8847652" y="566141"/>
                <a:ext cx="3234834" cy="6116348"/>
              </a:xfrm>
            </p:spPr>
            <p:txBody>
              <a:bodyPr/>
              <a:lstStyle/>
              <a:p>
                <a:pPr marL="0" indent="0">
                  <a:buNone/>
                </a:pPr>
                <a:endParaRPr lang="en-US" altLang="fr-FR" sz="1200" dirty="0"/>
              </a:p>
              <a:p>
                <a:pPr marL="0" indent="0">
                  <a:buNone/>
                </a:pPr>
                <a:r>
                  <a:rPr lang="fr-FR" altLang="fr-FR" sz="1200" dirty="0" err="1"/>
                  <a:t>Increases</a:t>
                </a:r>
                <a:r>
                  <a:rPr lang="fr-FR" altLang="fr-FR" sz="1200" dirty="0"/>
                  <a:t> in </a:t>
                </a:r>
                <a14:m>
                  <m:oMath xmlns:m="http://schemas.openxmlformats.org/officeDocument/2006/math">
                    <m:r>
                      <a:rPr lang="fr-FR" altLang="fr-FR" sz="1200" i="1">
                        <a:latin typeface="Cambria Math" panose="02040503050406030204" pitchFamily="18" charset="0"/>
                      </a:rPr>
                      <m:t>𝐾</m:t>
                    </m:r>
                  </m:oMath>
                </a14:m>
                <a:r>
                  <a:rPr lang="en-US" altLang="fr-FR" sz="1200" dirty="0"/>
                  <a:t> (new land) or in </a:t>
                </a:r>
                <a14:m>
                  <m:oMath xmlns:m="http://schemas.openxmlformats.org/officeDocument/2006/math">
                    <m:r>
                      <a:rPr lang="en-US" altLang="fr-FR" sz="1200" i="1" dirty="0">
                        <a:latin typeface="Cambria Math" panose="02040503050406030204" pitchFamily="18" charset="0"/>
                      </a:rPr>
                      <m:t>𝐴</m:t>
                    </m:r>
                  </m:oMath>
                </a14:m>
                <a:r>
                  <a:rPr lang="en-US" altLang="fr-FR" sz="1200" dirty="0"/>
                  <a:t> (technical progress) will shift the production function upward</a:t>
                </a:r>
              </a:p>
              <a:p>
                <a:pPr marL="0" indent="0">
                  <a:buNone/>
                </a:pPr>
                <a:endParaRPr lang="en-US" altLang="fr-FR" sz="1200" dirty="0"/>
              </a:p>
              <a:p>
                <a:pPr marL="0" indent="0">
                  <a:buNone/>
                </a:pPr>
                <a:r>
                  <a:rPr lang="en-US" altLang="fr-FR" sz="1200" dirty="0"/>
                  <a:t>Population is going to increase</a:t>
                </a:r>
              </a:p>
              <a:p>
                <a:pPr marL="0" indent="0">
                  <a:buNone/>
                </a:pPr>
                <a14:m>
                  <m:oMathPara xmlns:m="http://schemas.openxmlformats.org/officeDocument/2006/math">
                    <m:oMathParaPr>
                      <m:jc m:val="centerGroup"/>
                    </m:oMathParaPr>
                    <m:oMath xmlns:m="http://schemas.openxmlformats.org/officeDocument/2006/math">
                      <m:sSup>
                        <m:sSupPr>
                          <m:ctrlPr>
                            <a:rPr lang="fr-FR" altLang="fr-FR" sz="1200" i="1">
                              <a:latin typeface="Cambria Math" panose="02040503050406030204" pitchFamily="18" charset="0"/>
                            </a:rPr>
                          </m:ctrlPr>
                        </m:sSupPr>
                        <m:e>
                          <m:r>
                            <a:rPr lang="fr-FR" altLang="fr-FR" sz="1200" i="1">
                              <a:latin typeface="Cambria Math" panose="02040503050406030204" pitchFamily="18" charset="0"/>
                            </a:rPr>
                            <m:t>𝐿</m:t>
                          </m:r>
                        </m:e>
                        <m:sup>
                          <m:r>
                            <a:rPr lang="fr-FR" altLang="fr-FR" sz="1200" i="1">
                              <a:latin typeface="Cambria Math" panose="02040503050406030204" pitchFamily="18" charset="0"/>
                            </a:rPr>
                            <m:t>∗</m:t>
                          </m:r>
                        </m:sup>
                      </m:sSup>
                      <m:r>
                        <a:rPr lang="fr-FR" altLang="fr-FR" sz="1200" i="1">
                          <a:latin typeface="Cambria Math" panose="02040503050406030204" pitchFamily="18" charset="0"/>
                        </a:rPr>
                        <m:t>=</m:t>
                      </m:r>
                      <m:sSup>
                        <m:sSupPr>
                          <m:ctrlPr>
                            <a:rPr lang="fr-FR" altLang="fr-FR" sz="1200" i="1">
                              <a:latin typeface="Cambria Math" panose="02040503050406030204" pitchFamily="18" charset="0"/>
                            </a:rPr>
                          </m:ctrlPr>
                        </m:sSupPr>
                        <m:e>
                          <m:d>
                            <m:dPr>
                              <m:ctrlPr>
                                <a:rPr lang="fr-FR" altLang="fr-FR" sz="1200" i="1">
                                  <a:latin typeface="Cambria Math" panose="02040503050406030204" pitchFamily="18" charset="0"/>
                                </a:rPr>
                              </m:ctrlPr>
                            </m:dPr>
                            <m:e>
                              <m:f>
                                <m:fPr>
                                  <m:ctrlPr>
                                    <a:rPr lang="fr-FR" altLang="fr-FR" sz="1200" i="1">
                                      <a:latin typeface="Cambria Math" panose="02040503050406030204" pitchFamily="18" charset="0"/>
                                    </a:rPr>
                                  </m:ctrlPr>
                                </m:fPr>
                                <m:num>
                                  <m:d>
                                    <m:dPr>
                                      <m:ctrlPr>
                                        <a:rPr lang="fr-FR" altLang="fr-FR" sz="1200" i="1">
                                          <a:latin typeface="Cambria Math" panose="02040503050406030204" pitchFamily="18" charset="0"/>
                                        </a:rPr>
                                      </m:ctrlPr>
                                    </m:dPr>
                                    <m:e>
                                      <m:r>
                                        <a:rPr lang="fr-FR" altLang="fr-FR" sz="1200" i="1">
                                          <a:latin typeface="Cambria Math" panose="02040503050406030204" pitchFamily="18" charset="0"/>
                                        </a:rPr>
                                        <m:t>1−</m:t>
                                      </m:r>
                                      <m:r>
                                        <a:rPr lang="fr-FR" altLang="fr-FR" sz="1200" i="1">
                                          <a:latin typeface="Cambria Math" panose="02040503050406030204" pitchFamily="18" charset="0"/>
                                        </a:rPr>
                                        <m:t>𝛼</m:t>
                                      </m:r>
                                    </m:e>
                                  </m:d>
                                  <m:r>
                                    <a:rPr lang="fr-FR" altLang="fr-FR" sz="1200" i="1">
                                      <a:latin typeface="Cambria Math" panose="02040503050406030204" pitchFamily="18" charset="0"/>
                                    </a:rPr>
                                    <m:t>𝐴</m:t>
                                  </m:r>
                                </m:num>
                                <m:den>
                                  <m:acc>
                                    <m:accPr>
                                      <m:chr m:val="̂"/>
                                      <m:ctrlPr>
                                        <a:rPr lang="fr-FR" altLang="fr-FR" sz="1200" i="1">
                                          <a:latin typeface="Cambria Math" panose="02040503050406030204" pitchFamily="18" charset="0"/>
                                        </a:rPr>
                                      </m:ctrlPr>
                                    </m:accPr>
                                    <m:e>
                                      <m:r>
                                        <a:rPr lang="fr-FR" altLang="fr-FR" sz="1200" i="1">
                                          <a:latin typeface="Cambria Math" panose="02040503050406030204" pitchFamily="18" charset="0"/>
                                        </a:rPr>
                                        <m:t>𝑤</m:t>
                                      </m:r>
                                    </m:e>
                                  </m:acc>
                                </m:den>
                              </m:f>
                            </m:e>
                          </m:d>
                        </m:e>
                        <m:sup>
                          <m:f>
                            <m:fPr>
                              <m:ctrlPr>
                                <a:rPr lang="fr-FR" altLang="fr-FR" sz="1200" i="1">
                                  <a:latin typeface="Cambria Math" panose="02040503050406030204" pitchFamily="18" charset="0"/>
                                </a:rPr>
                              </m:ctrlPr>
                            </m:fPr>
                            <m:num>
                              <m:r>
                                <a:rPr lang="fr-FR" altLang="fr-FR" sz="1200" i="1">
                                  <a:latin typeface="Cambria Math" panose="02040503050406030204" pitchFamily="18" charset="0"/>
                                </a:rPr>
                                <m:t>1</m:t>
                              </m:r>
                            </m:num>
                            <m:den>
                              <m:r>
                                <a:rPr lang="fr-FR" altLang="fr-FR" sz="1200" i="1">
                                  <a:latin typeface="Cambria Math" panose="02040503050406030204" pitchFamily="18" charset="0"/>
                                </a:rPr>
                                <m:t>𝛼</m:t>
                              </m:r>
                            </m:den>
                          </m:f>
                        </m:sup>
                      </m:sSup>
                      <m:r>
                        <a:rPr lang="fr-FR" altLang="fr-FR" sz="1200" i="1">
                          <a:latin typeface="Cambria Math" panose="02040503050406030204" pitchFamily="18" charset="0"/>
                        </a:rPr>
                        <m:t>𝐾</m:t>
                      </m:r>
                    </m:oMath>
                  </m:oMathPara>
                </a14:m>
                <a:endParaRPr lang="en-US" altLang="fr-FR" sz="1200" dirty="0"/>
              </a:p>
              <a:p>
                <a:pPr marL="0" indent="0">
                  <a:buNone/>
                </a:pPr>
                <a:endParaRPr lang="en-US" altLang="fr-FR" sz="1200" dirty="0"/>
              </a:p>
              <a:p>
                <a:pPr marL="0" indent="0">
                  <a:buNone/>
                </a:pPr>
                <a:r>
                  <a:rPr lang="en-US" altLang="fr-FR" sz="1200" dirty="0"/>
                  <a:t>And surplus is going to increase</a:t>
                </a:r>
              </a:p>
              <a:p>
                <a:pPr marL="0" indent="0">
                  <a:buNone/>
                </a:pPr>
                <a14:m>
                  <m:oMathPara xmlns:m="http://schemas.openxmlformats.org/officeDocument/2006/math">
                    <m:oMathParaPr>
                      <m:jc m:val="centerGroup"/>
                    </m:oMathParaPr>
                    <m:oMath xmlns:m="http://schemas.openxmlformats.org/officeDocument/2006/math">
                      <m:r>
                        <a:rPr lang="fr-FR" altLang="fr-FR" sz="1200" i="1">
                          <a:latin typeface="Cambria Math" panose="02040503050406030204" pitchFamily="18" charset="0"/>
                        </a:rPr>
                        <m:t>𝑆</m:t>
                      </m:r>
                      <m:r>
                        <a:rPr lang="fr-FR" altLang="fr-FR" sz="1200" i="1">
                          <a:latin typeface="Cambria Math" panose="02040503050406030204" pitchFamily="18" charset="0"/>
                        </a:rPr>
                        <m:t>=</m:t>
                      </m:r>
                      <m:f>
                        <m:fPr>
                          <m:ctrlPr>
                            <a:rPr lang="fr-FR" altLang="fr-FR" sz="1200" i="1">
                              <a:latin typeface="Cambria Math" panose="02040503050406030204" pitchFamily="18" charset="0"/>
                            </a:rPr>
                          </m:ctrlPr>
                        </m:fPr>
                        <m:num>
                          <m:r>
                            <a:rPr lang="fr-FR" altLang="fr-FR" sz="1200" i="1">
                              <a:latin typeface="Cambria Math" panose="02040503050406030204" pitchFamily="18" charset="0"/>
                            </a:rPr>
                            <m:t>𝛼</m:t>
                          </m:r>
                        </m:num>
                        <m:den>
                          <m:r>
                            <a:rPr lang="fr-FR" altLang="fr-FR" sz="1200" i="1">
                              <a:latin typeface="Cambria Math" panose="02040503050406030204" pitchFamily="18" charset="0"/>
                            </a:rPr>
                            <m:t>1−</m:t>
                          </m:r>
                          <m:r>
                            <a:rPr lang="fr-FR" altLang="fr-FR" sz="1200" i="1">
                              <a:latin typeface="Cambria Math" panose="02040503050406030204" pitchFamily="18" charset="0"/>
                            </a:rPr>
                            <m:t>𝛼</m:t>
                          </m:r>
                        </m:den>
                      </m:f>
                      <m:acc>
                        <m:accPr>
                          <m:chr m:val="̂"/>
                          <m:ctrlPr>
                            <a:rPr lang="fr-FR" altLang="fr-FR" sz="1200" i="1">
                              <a:latin typeface="Cambria Math" panose="02040503050406030204" pitchFamily="18" charset="0"/>
                            </a:rPr>
                          </m:ctrlPr>
                        </m:accPr>
                        <m:e>
                          <m:r>
                            <a:rPr lang="fr-FR" altLang="fr-FR" sz="1200" i="1">
                              <a:latin typeface="Cambria Math" panose="02040503050406030204" pitchFamily="18" charset="0"/>
                            </a:rPr>
                            <m:t>𝑤</m:t>
                          </m:r>
                        </m:e>
                      </m:acc>
                      <m:sSup>
                        <m:sSupPr>
                          <m:ctrlPr>
                            <a:rPr lang="fr-FR" altLang="fr-FR" sz="1200" i="1">
                              <a:latin typeface="Cambria Math" panose="02040503050406030204" pitchFamily="18" charset="0"/>
                            </a:rPr>
                          </m:ctrlPr>
                        </m:sSupPr>
                        <m:e>
                          <m:r>
                            <a:rPr lang="fr-FR" altLang="fr-FR" sz="1200" i="1">
                              <a:latin typeface="Cambria Math" panose="02040503050406030204" pitchFamily="18" charset="0"/>
                            </a:rPr>
                            <m:t>𝐿</m:t>
                          </m:r>
                        </m:e>
                        <m:sup>
                          <m:r>
                            <a:rPr lang="fr-FR" altLang="fr-FR" sz="1200" i="1">
                              <a:latin typeface="Cambria Math" panose="02040503050406030204" pitchFamily="18" charset="0"/>
                            </a:rPr>
                            <m:t>∗</m:t>
                          </m:r>
                        </m:sup>
                      </m:sSup>
                      <m:r>
                        <a:rPr lang="fr-FR" altLang="fr-FR" sz="1200" i="1">
                          <a:latin typeface="Cambria Math" panose="02040503050406030204" pitchFamily="18" charset="0"/>
                        </a:rPr>
                        <m:t>=</m:t>
                      </m:r>
                      <m:r>
                        <a:rPr lang="fr-FR" altLang="fr-FR" sz="1200" i="1">
                          <a:latin typeface="Cambria Math" panose="02040503050406030204" pitchFamily="18" charset="0"/>
                        </a:rPr>
                        <m:t>𝛼</m:t>
                      </m:r>
                      <m:sSup>
                        <m:sSupPr>
                          <m:ctrlPr>
                            <a:rPr lang="fr-FR" altLang="fr-FR" sz="1200" i="1">
                              <a:latin typeface="Cambria Math" panose="02040503050406030204" pitchFamily="18" charset="0"/>
                            </a:rPr>
                          </m:ctrlPr>
                        </m:sSupPr>
                        <m:e>
                          <m:d>
                            <m:dPr>
                              <m:ctrlPr>
                                <a:rPr lang="fr-FR" altLang="fr-FR" sz="1200" i="1">
                                  <a:latin typeface="Cambria Math" panose="02040503050406030204" pitchFamily="18" charset="0"/>
                                </a:rPr>
                              </m:ctrlPr>
                            </m:dPr>
                            <m:e>
                              <m:f>
                                <m:fPr>
                                  <m:ctrlPr>
                                    <a:rPr lang="fr-FR" altLang="fr-FR" sz="1200" i="1">
                                      <a:latin typeface="Cambria Math" panose="02040503050406030204" pitchFamily="18" charset="0"/>
                                    </a:rPr>
                                  </m:ctrlPr>
                                </m:fPr>
                                <m:num>
                                  <m:r>
                                    <a:rPr lang="fr-FR" altLang="fr-FR" sz="1200" i="1">
                                      <a:latin typeface="Cambria Math" panose="02040503050406030204" pitchFamily="18" charset="0"/>
                                    </a:rPr>
                                    <m:t>1−</m:t>
                                  </m:r>
                                  <m:r>
                                    <a:rPr lang="fr-FR" altLang="fr-FR" sz="1200" i="1">
                                      <a:latin typeface="Cambria Math" panose="02040503050406030204" pitchFamily="18" charset="0"/>
                                    </a:rPr>
                                    <m:t>𝛼</m:t>
                                  </m:r>
                                </m:num>
                                <m:den>
                                  <m:acc>
                                    <m:accPr>
                                      <m:chr m:val="̂"/>
                                      <m:ctrlPr>
                                        <a:rPr lang="fr-FR" altLang="fr-FR" sz="1200" i="1">
                                          <a:latin typeface="Cambria Math" panose="02040503050406030204" pitchFamily="18" charset="0"/>
                                        </a:rPr>
                                      </m:ctrlPr>
                                    </m:accPr>
                                    <m:e>
                                      <m:r>
                                        <a:rPr lang="fr-FR" altLang="fr-FR" sz="1200" i="1">
                                          <a:latin typeface="Cambria Math" panose="02040503050406030204" pitchFamily="18" charset="0"/>
                                        </a:rPr>
                                        <m:t>𝑤</m:t>
                                      </m:r>
                                    </m:e>
                                  </m:acc>
                                </m:den>
                              </m:f>
                            </m:e>
                          </m:d>
                        </m:e>
                        <m:sup>
                          <m:f>
                            <m:fPr>
                              <m:ctrlPr>
                                <a:rPr lang="fr-FR" altLang="fr-FR" sz="1200" i="1">
                                  <a:latin typeface="Cambria Math" panose="02040503050406030204" pitchFamily="18" charset="0"/>
                                </a:rPr>
                              </m:ctrlPr>
                            </m:fPr>
                            <m:num>
                              <m:r>
                                <a:rPr lang="fr-FR" altLang="fr-FR" sz="1200" i="1">
                                  <a:latin typeface="Cambria Math" panose="02040503050406030204" pitchFamily="18" charset="0"/>
                                </a:rPr>
                                <m:t>1−</m:t>
                              </m:r>
                              <m:r>
                                <a:rPr lang="fr-FR" altLang="fr-FR" sz="1200" i="1">
                                  <a:latin typeface="Cambria Math" panose="02040503050406030204" pitchFamily="18" charset="0"/>
                                </a:rPr>
                                <m:t>𝛼</m:t>
                              </m:r>
                            </m:num>
                            <m:den>
                              <m:r>
                                <a:rPr lang="fr-FR" altLang="fr-FR" sz="1200" i="1">
                                  <a:latin typeface="Cambria Math" panose="02040503050406030204" pitchFamily="18" charset="0"/>
                                </a:rPr>
                                <m:t>𝛼</m:t>
                              </m:r>
                            </m:den>
                          </m:f>
                        </m:sup>
                      </m:sSup>
                      <m:sSup>
                        <m:sSupPr>
                          <m:ctrlPr>
                            <a:rPr lang="fr-FR" altLang="fr-FR" sz="1200" i="1">
                              <a:latin typeface="Cambria Math" panose="02040503050406030204" pitchFamily="18" charset="0"/>
                            </a:rPr>
                          </m:ctrlPr>
                        </m:sSupPr>
                        <m:e>
                          <m:r>
                            <a:rPr lang="fr-FR" altLang="fr-FR" sz="1200" i="1">
                              <a:latin typeface="Cambria Math" panose="02040503050406030204" pitchFamily="18" charset="0"/>
                            </a:rPr>
                            <m:t>𝐴</m:t>
                          </m:r>
                        </m:e>
                        <m:sup>
                          <m:f>
                            <m:fPr>
                              <m:ctrlPr>
                                <a:rPr lang="fr-FR" altLang="fr-FR" sz="1200" i="1">
                                  <a:latin typeface="Cambria Math" panose="02040503050406030204" pitchFamily="18" charset="0"/>
                                </a:rPr>
                              </m:ctrlPr>
                            </m:fPr>
                            <m:num>
                              <m:r>
                                <a:rPr lang="fr-FR" altLang="fr-FR" sz="1200" i="1">
                                  <a:latin typeface="Cambria Math" panose="02040503050406030204" pitchFamily="18" charset="0"/>
                                </a:rPr>
                                <m:t>1</m:t>
                              </m:r>
                            </m:num>
                            <m:den>
                              <m:r>
                                <a:rPr lang="fr-FR" altLang="fr-FR" sz="1200" i="1">
                                  <a:latin typeface="Cambria Math" panose="02040503050406030204" pitchFamily="18" charset="0"/>
                                </a:rPr>
                                <m:t>𝛼</m:t>
                              </m:r>
                            </m:den>
                          </m:f>
                        </m:sup>
                      </m:sSup>
                      <m:r>
                        <a:rPr lang="fr-FR" altLang="fr-FR" sz="1200" i="1">
                          <a:latin typeface="Cambria Math" panose="02040503050406030204" pitchFamily="18" charset="0"/>
                        </a:rPr>
                        <m:t>𝐾</m:t>
                      </m:r>
                    </m:oMath>
                  </m:oMathPara>
                </a14:m>
                <a:endParaRPr lang="en-US" altLang="fr-FR" sz="1200" dirty="0"/>
              </a:p>
              <a:p>
                <a:pPr marL="0" indent="0">
                  <a:buNone/>
                </a:pPr>
                <a:endParaRPr lang="en-US" altLang="fr-FR" sz="1200" dirty="0"/>
              </a:p>
              <a:p>
                <a:pPr marL="0" indent="0">
                  <a:buNone/>
                </a:pPr>
                <a:r>
                  <a:rPr lang="en-US" altLang="fr-FR" sz="1200" dirty="0"/>
                  <a:t>But, by design, </a:t>
                </a:r>
                <a14:m>
                  <m:oMath xmlns:m="http://schemas.openxmlformats.org/officeDocument/2006/math">
                    <m:acc>
                      <m:accPr>
                        <m:chr m:val="̂"/>
                        <m:ctrlPr>
                          <a:rPr lang="fr-FR" altLang="fr-FR" sz="1200" i="1">
                            <a:latin typeface="Cambria Math" panose="02040503050406030204" pitchFamily="18" charset="0"/>
                          </a:rPr>
                        </m:ctrlPr>
                      </m:accPr>
                      <m:e>
                        <m:r>
                          <a:rPr lang="fr-FR" altLang="fr-FR" sz="1200" i="1">
                            <a:latin typeface="Cambria Math" panose="02040503050406030204" pitchFamily="18" charset="0"/>
                          </a:rPr>
                          <m:t>𝑤</m:t>
                        </m:r>
                      </m:e>
                    </m:acc>
                  </m:oMath>
                </a14:m>
                <a:r>
                  <a:rPr lang="en-US" altLang="fr-FR" sz="1200" dirty="0"/>
                  <a:t> is the same</a:t>
                </a:r>
              </a:p>
            </p:txBody>
          </p:sp>
        </mc:Choice>
        <mc:Fallback xmlns="">
          <p:sp>
            <p:nvSpPr>
              <p:cNvPr id="41" name="Rectangle 3">
                <a:extLst>
                  <a:ext uri="{FF2B5EF4-FFF2-40B4-BE49-F238E27FC236}">
                    <a16:creationId xmlns:a16="http://schemas.microsoft.com/office/drawing/2014/main" id="{792E8BD1-01A3-44B9-8EED-7252852EFFCB}"/>
                  </a:ext>
                </a:extLst>
              </p:cNvPr>
              <p:cNvSpPr>
                <a:spLocks noGrp="1" noRot="1" noChangeAspect="1" noMove="1" noResize="1" noEditPoints="1" noAdjustHandles="1" noChangeArrowheads="1" noChangeShapeType="1" noTextEdit="1"/>
              </p:cNvSpPr>
              <p:nvPr>
                <p:ph idx="1"/>
              </p:nvPr>
            </p:nvSpPr>
            <p:spPr>
              <a:xfrm>
                <a:off x="8847652" y="566141"/>
                <a:ext cx="3234834" cy="6116348"/>
              </a:xfrm>
              <a:blipFill>
                <a:blip r:embed="rId11"/>
                <a:stretch>
                  <a:fillRect/>
                </a:stretch>
              </a:blipFill>
            </p:spPr>
            <p:txBody>
              <a:bodyPr/>
              <a:lstStyle/>
              <a:p>
                <a:r>
                  <a:rPr lang="fr-FR">
                    <a:noFill/>
                  </a:rPr>
                  <a:t> </a:t>
                </a:r>
              </a:p>
            </p:txBody>
          </p:sp>
        </mc:Fallback>
      </mc:AlternateContent>
      <p:cxnSp>
        <p:nvCxnSpPr>
          <p:cNvPr id="53" name="Connecteur droit avec flèche 20">
            <a:extLst>
              <a:ext uri="{FF2B5EF4-FFF2-40B4-BE49-F238E27FC236}">
                <a16:creationId xmlns:a16="http://schemas.microsoft.com/office/drawing/2014/main" id="{D5606940-A92C-4E63-96FC-6E58E5E751C0}"/>
              </a:ext>
            </a:extLst>
          </p:cNvPr>
          <p:cNvCxnSpPr>
            <a:cxnSpLocks noChangeShapeType="1"/>
          </p:cNvCxnSpPr>
          <p:nvPr/>
        </p:nvCxnSpPr>
        <p:spPr bwMode="auto">
          <a:xfrm>
            <a:off x="3078374" y="3789040"/>
            <a:ext cx="0" cy="952184"/>
          </a:xfrm>
          <a:prstGeom prst="straightConnector1">
            <a:avLst/>
          </a:prstGeom>
          <a:noFill/>
          <a:ln w="28575" algn="ctr">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sp>
        <p:nvSpPr>
          <p:cNvPr id="57" name="Arc 56">
            <a:extLst>
              <a:ext uri="{FF2B5EF4-FFF2-40B4-BE49-F238E27FC236}">
                <a16:creationId xmlns:a16="http://schemas.microsoft.com/office/drawing/2014/main" id="{71D19F54-A304-4795-9C71-9F75783BF05B}"/>
              </a:ext>
            </a:extLst>
          </p:cNvPr>
          <p:cNvSpPr/>
          <p:nvPr/>
        </p:nvSpPr>
        <p:spPr bwMode="auto">
          <a:xfrm rot="21053750">
            <a:off x="2104647" y="1126711"/>
            <a:ext cx="8467725" cy="3812092"/>
          </a:xfrm>
          <a:prstGeom prst="arc">
            <a:avLst>
              <a:gd name="adj1" fmla="val 11123829"/>
              <a:gd name="adj2" fmla="val 15696340"/>
            </a:avLst>
          </a:prstGeom>
          <a:noFill/>
          <a:ln>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p:cxnSp>
        <p:nvCxnSpPr>
          <p:cNvPr id="58" name="Connecteur droit avec flèche 20">
            <a:extLst>
              <a:ext uri="{FF2B5EF4-FFF2-40B4-BE49-F238E27FC236}">
                <a16:creationId xmlns:a16="http://schemas.microsoft.com/office/drawing/2014/main" id="{50BEDD0C-B4A5-41B6-9C35-C979AD558D0F}"/>
              </a:ext>
            </a:extLst>
          </p:cNvPr>
          <p:cNvCxnSpPr>
            <a:cxnSpLocks noChangeShapeType="1"/>
          </p:cNvCxnSpPr>
          <p:nvPr/>
        </p:nvCxnSpPr>
        <p:spPr bwMode="auto">
          <a:xfrm flipH="1">
            <a:off x="3526599" y="1950618"/>
            <a:ext cx="16464" cy="657315"/>
          </a:xfrm>
          <a:prstGeom prst="straightConnector1">
            <a:avLst/>
          </a:prstGeom>
          <a:noFill/>
          <a:ln w="28575" algn="ctr">
            <a:solidFill>
              <a:schemeClr val="accent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59" name="Connecteur droit 3">
            <a:extLst>
              <a:ext uri="{FF2B5EF4-FFF2-40B4-BE49-F238E27FC236}">
                <a16:creationId xmlns:a16="http://schemas.microsoft.com/office/drawing/2014/main" id="{9895A7F1-BA95-41C7-B786-F3805C8EA9B1}"/>
              </a:ext>
            </a:extLst>
          </p:cNvPr>
          <p:cNvCxnSpPr>
            <a:cxnSpLocks noChangeShapeType="1"/>
          </p:cNvCxnSpPr>
          <p:nvPr/>
        </p:nvCxnSpPr>
        <p:spPr bwMode="auto">
          <a:xfrm flipV="1">
            <a:off x="3183836" y="1690224"/>
            <a:ext cx="854249" cy="442472"/>
          </a:xfrm>
          <a:prstGeom prst="line">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61" name="ZoneTexte 22">
                <a:extLst>
                  <a:ext uri="{FF2B5EF4-FFF2-40B4-BE49-F238E27FC236}">
                    <a16:creationId xmlns:a16="http://schemas.microsoft.com/office/drawing/2014/main" id="{A7B755FC-5714-4BBB-8BD0-59ED1CD553FD}"/>
                  </a:ext>
                </a:extLst>
              </p:cNvPr>
              <p:cNvSpPr txBox="1">
                <a:spLocks noChangeArrowheads="1"/>
              </p:cNvSpPr>
              <p:nvPr/>
            </p:nvSpPr>
            <p:spPr bwMode="auto">
              <a:xfrm>
                <a:off x="3473716" y="2214659"/>
                <a:ext cx="301686"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fr-FR" altLang="fr-FR" sz="900" i="1" dirty="0">
                          <a:solidFill>
                            <a:schemeClr val="accent2"/>
                          </a:solidFill>
                          <a:latin typeface="Cambria Math" panose="02040503050406030204" pitchFamily="18" charset="0"/>
                          <a:cs typeface="Calibri" panose="020F0502020204030204" pitchFamily="34" charset="0"/>
                        </a:rPr>
                        <m:t>𝑆</m:t>
                      </m:r>
                      <m:r>
                        <a:rPr lang="fr-FR" altLang="fr-FR" sz="900" i="1" dirty="0">
                          <a:solidFill>
                            <a:schemeClr val="accent2"/>
                          </a:solidFill>
                          <a:latin typeface="Cambria Math" panose="02040503050406030204" pitchFamily="18" charset="0"/>
                          <a:cs typeface="Calibri" panose="020F0502020204030204" pitchFamily="34" charset="0"/>
                        </a:rPr>
                        <m:t>′</m:t>
                      </m:r>
                    </m:oMath>
                  </m:oMathPara>
                </a14:m>
                <a:endParaRPr lang="fr-FR" altLang="fr-FR" sz="900" dirty="0">
                  <a:solidFill>
                    <a:schemeClr val="accent2"/>
                  </a:solidFill>
                  <a:latin typeface="Calibri" panose="020F0502020204030204" pitchFamily="34" charset="0"/>
                  <a:cs typeface="Calibri" panose="020F0502020204030204" pitchFamily="34" charset="0"/>
                </a:endParaRPr>
              </a:p>
            </p:txBody>
          </p:sp>
        </mc:Choice>
        <mc:Fallback xmlns="">
          <p:sp>
            <p:nvSpPr>
              <p:cNvPr id="61" name="ZoneTexte 22">
                <a:extLst>
                  <a:ext uri="{FF2B5EF4-FFF2-40B4-BE49-F238E27FC236}">
                    <a16:creationId xmlns:a16="http://schemas.microsoft.com/office/drawing/2014/main" id="{A7B755FC-5714-4BBB-8BD0-59ED1CD553FD}"/>
                  </a:ext>
                </a:extLst>
              </p:cNvPr>
              <p:cNvSpPr txBox="1">
                <a:spLocks noRot="1" noChangeAspect="1" noMove="1" noResize="1" noEditPoints="1" noAdjustHandles="1" noChangeArrowheads="1" noChangeShapeType="1" noTextEdit="1"/>
              </p:cNvSpPr>
              <p:nvPr/>
            </p:nvSpPr>
            <p:spPr bwMode="auto">
              <a:xfrm>
                <a:off x="3473716" y="2214659"/>
                <a:ext cx="301686" cy="230832"/>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62" name="Connecteur droit 61">
            <a:extLst>
              <a:ext uri="{FF2B5EF4-FFF2-40B4-BE49-F238E27FC236}">
                <a16:creationId xmlns:a16="http://schemas.microsoft.com/office/drawing/2014/main" id="{2394A3EB-43BF-4FC8-BB55-8CF8D1F6DDD5}"/>
              </a:ext>
            </a:extLst>
          </p:cNvPr>
          <p:cNvCxnSpPr>
            <a:cxnSpLocks/>
          </p:cNvCxnSpPr>
          <p:nvPr/>
        </p:nvCxnSpPr>
        <p:spPr bwMode="auto">
          <a:xfrm flipH="1">
            <a:off x="3524399" y="1947848"/>
            <a:ext cx="9524" cy="1386960"/>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ZoneTexte 41">
                <a:extLst>
                  <a:ext uri="{FF2B5EF4-FFF2-40B4-BE49-F238E27FC236}">
                    <a16:creationId xmlns:a16="http://schemas.microsoft.com/office/drawing/2014/main" id="{80116D46-4E2D-435D-A6D3-D854E2BA4F9E}"/>
                  </a:ext>
                </a:extLst>
              </p:cNvPr>
              <p:cNvSpPr txBox="1">
                <a:spLocks noChangeArrowheads="1"/>
              </p:cNvSpPr>
              <p:nvPr/>
            </p:nvSpPr>
            <p:spPr bwMode="auto">
              <a:xfrm>
                <a:off x="3389297" y="3327943"/>
                <a:ext cx="300019"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oMath>
                </a14:m>
                <a:r>
                  <a:rPr lang="fr-FR" altLang="fr-FR" sz="800" dirty="0">
                    <a:latin typeface="Calibri" panose="020F0502020204030204" pitchFamily="34" charset="0"/>
                    <a:cs typeface="Calibri" panose="020F0502020204030204" pitchFamily="34" charset="0"/>
                  </a:rPr>
                  <a:t>’</a:t>
                </a:r>
              </a:p>
            </p:txBody>
          </p:sp>
        </mc:Choice>
        <mc:Fallback xmlns="">
          <p:sp>
            <p:nvSpPr>
              <p:cNvPr id="63" name="ZoneTexte 41">
                <a:extLst>
                  <a:ext uri="{FF2B5EF4-FFF2-40B4-BE49-F238E27FC236}">
                    <a16:creationId xmlns:a16="http://schemas.microsoft.com/office/drawing/2014/main" id="{80116D46-4E2D-435D-A6D3-D854E2BA4F9E}"/>
                  </a:ext>
                </a:extLst>
              </p:cNvPr>
              <p:cNvSpPr txBox="1">
                <a:spLocks noRot="1" noChangeAspect="1" noMove="1" noResize="1" noEditPoints="1" noAdjustHandles="1" noChangeArrowheads="1" noChangeShapeType="1" noTextEdit="1"/>
              </p:cNvSpPr>
              <p:nvPr/>
            </p:nvSpPr>
            <p:spPr bwMode="auto">
              <a:xfrm>
                <a:off x="3389297" y="3327943"/>
                <a:ext cx="300019" cy="215444"/>
              </a:xfrm>
              <a:prstGeom prst="rect">
                <a:avLst/>
              </a:prstGeom>
              <a:blipFill>
                <a:blip r:embed="rId13"/>
                <a:stretch>
                  <a:fillRect b="-1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64" name="Arc 63">
            <a:extLst>
              <a:ext uri="{FF2B5EF4-FFF2-40B4-BE49-F238E27FC236}">
                <a16:creationId xmlns:a16="http://schemas.microsoft.com/office/drawing/2014/main" id="{9BDEFC80-AAEE-4717-B1A8-F0424111F792}"/>
              </a:ext>
            </a:extLst>
          </p:cNvPr>
          <p:cNvSpPr/>
          <p:nvPr/>
        </p:nvSpPr>
        <p:spPr bwMode="auto">
          <a:xfrm rot="13321568">
            <a:off x="-1208682" y="1086950"/>
            <a:ext cx="7737423" cy="2757884"/>
          </a:xfrm>
          <a:prstGeom prst="arc">
            <a:avLst>
              <a:gd name="adj1" fmla="val 11592700"/>
              <a:gd name="adj2" fmla="val 14466612"/>
            </a:avLst>
          </a:prstGeom>
          <a:ln>
            <a:solidFill>
              <a:srgbClr val="C00000"/>
            </a:solidFill>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p:sp>
        <p:nvSpPr>
          <p:cNvPr id="65" name="Arc 64">
            <a:extLst>
              <a:ext uri="{FF2B5EF4-FFF2-40B4-BE49-F238E27FC236}">
                <a16:creationId xmlns:a16="http://schemas.microsoft.com/office/drawing/2014/main" id="{CB388743-DC64-4BCA-B202-D42CE60036CD}"/>
              </a:ext>
            </a:extLst>
          </p:cNvPr>
          <p:cNvSpPr/>
          <p:nvPr/>
        </p:nvSpPr>
        <p:spPr bwMode="auto">
          <a:xfrm rot="13050651">
            <a:off x="1312151" y="102421"/>
            <a:ext cx="8007350" cy="3881438"/>
          </a:xfrm>
          <a:prstGeom prst="arc">
            <a:avLst>
              <a:gd name="adj1" fmla="val 12156243"/>
              <a:gd name="adj2" fmla="val 16247719"/>
            </a:avLst>
          </a:prstGeom>
          <a:ln>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6" name="ZoneTexte 1">
                <a:extLst>
                  <a:ext uri="{FF2B5EF4-FFF2-40B4-BE49-F238E27FC236}">
                    <a16:creationId xmlns:a16="http://schemas.microsoft.com/office/drawing/2014/main" id="{C95C827B-BACB-4339-9755-9E7452BC8E7F}"/>
                  </a:ext>
                </a:extLst>
              </p:cNvPr>
              <p:cNvSpPr txBox="1">
                <a:spLocks noChangeArrowheads="1"/>
              </p:cNvSpPr>
              <p:nvPr/>
            </p:nvSpPr>
            <p:spPr bwMode="auto">
              <a:xfrm>
                <a:off x="5562889" y="3297881"/>
                <a:ext cx="1578250"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900" i="1">
                              <a:latin typeface="Cambria Math" panose="02040503050406030204" pitchFamily="18" charset="0"/>
                              <a:cs typeface="Calibri" panose="020F0502020204030204" pitchFamily="34" charset="0"/>
                            </a:rPr>
                          </m:ctrlPr>
                        </m:sSupPr>
                        <m:e>
                          <m:r>
                            <a:rPr lang="fr-FR" altLang="fr-FR" sz="900" i="1">
                              <a:latin typeface="Cambria Math" panose="02040503050406030204" pitchFamily="18" charset="0"/>
                              <a:cs typeface="Calibri" panose="020F0502020204030204" pitchFamily="34" charset="0"/>
                            </a:rPr>
                            <m:t>𝐿</m:t>
                          </m:r>
                        </m:e>
                        <m:sup>
                          <m:r>
                            <a:rPr lang="fr-FR" altLang="fr-FR" sz="900" i="1">
                              <a:latin typeface="Cambria Math" panose="02040503050406030204" pitchFamily="18" charset="0"/>
                              <a:cs typeface="Calibri" panose="020F0502020204030204" pitchFamily="34" charset="0"/>
                            </a:rPr>
                            <m:t>∗∗</m:t>
                          </m:r>
                        </m:sup>
                      </m:sSup>
                      <m:r>
                        <a:rPr lang="fr-FR" altLang="fr-FR" sz="900" i="1">
                          <a:latin typeface="Cambria Math" panose="02040503050406030204" pitchFamily="18" charset="0"/>
                          <a:cs typeface="Calibri" panose="020F0502020204030204" pitchFamily="34" charset="0"/>
                        </a:rPr>
                        <m:t>′ </m:t>
                      </m:r>
                    </m:oMath>
                  </m:oMathPara>
                </a14:m>
                <a:endParaRPr lang="fr-FR" altLang="fr-FR" sz="900" dirty="0">
                  <a:latin typeface="Calibri" panose="020F0502020204030204" pitchFamily="34" charset="0"/>
                  <a:cs typeface="Calibri" panose="020F0502020204030204" pitchFamily="34" charset="0"/>
                </a:endParaRPr>
              </a:p>
            </p:txBody>
          </p:sp>
        </mc:Choice>
        <mc:Fallback xmlns="">
          <p:sp>
            <p:nvSpPr>
              <p:cNvPr id="66" name="ZoneTexte 1">
                <a:extLst>
                  <a:ext uri="{FF2B5EF4-FFF2-40B4-BE49-F238E27FC236}">
                    <a16:creationId xmlns:a16="http://schemas.microsoft.com/office/drawing/2014/main" id="{C95C827B-BACB-4339-9755-9E7452BC8E7F}"/>
                  </a:ext>
                </a:extLst>
              </p:cNvPr>
              <p:cNvSpPr txBox="1">
                <a:spLocks noRot="1" noChangeAspect="1" noMove="1" noResize="1" noEditPoints="1" noAdjustHandles="1" noChangeArrowheads="1" noChangeShapeType="1" noTextEdit="1"/>
              </p:cNvSpPr>
              <p:nvPr/>
            </p:nvSpPr>
            <p:spPr bwMode="auto">
              <a:xfrm>
                <a:off x="5562889" y="3297881"/>
                <a:ext cx="1578250" cy="230832"/>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7" name="ZoneTexte 41">
                <a:extLst>
                  <a:ext uri="{FF2B5EF4-FFF2-40B4-BE49-F238E27FC236}">
                    <a16:creationId xmlns:a16="http://schemas.microsoft.com/office/drawing/2014/main" id="{48A5BEB2-E5D3-47A4-B783-4D7D6651D0F1}"/>
                  </a:ext>
                </a:extLst>
              </p:cNvPr>
              <p:cNvSpPr txBox="1">
                <a:spLocks noChangeArrowheads="1"/>
              </p:cNvSpPr>
              <p:nvPr/>
            </p:nvSpPr>
            <p:spPr bwMode="auto">
              <a:xfrm>
                <a:off x="2928043" y="5898844"/>
                <a:ext cx="29681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oMath>
                  </m:oMathPara>
                </a14:m>
                <a:endParaRPr lang="fr-FR" altLang="fr-FR" sz="800" dirty="0">
                  <a:latin typeface="Calibri" panose="020F0502020204030204" pitchFamily="34" charset="0"/>
                  <a:cs typeface="Calibri" panose="020F0502020204030204" pitchFamily="34" charset="0"/>
                </a:endParaRPr>
              </a:p>
            </p:txBody>
          </p:sp>
        </mc:Choice>
        <mc:Fallback xmlns="">
          <p:sp>
            <p:nvSpPr>
              <p:cNvPr id="67" name="ZoneTexte 41">
                <a:extLst>
                  <a:ext uri="{FF2B5EF4-FFF2-40B4-BE49-F238E27FC236}">
                    <a16:creationId xmlns:a16="http://schemas.microsoft.com/office/drawing/2014/main" id="{48A5BEB2-E5D3-47A4-B783-4D7D6651D0F1}"/>
                  </a:ext>
                </a:extLst>
              </p:cNvPr>
              <p:cNvSpPr txBox="1">
                <a:spLocks noRot="1" noChangeAspect="1" noMove="1" noResize="1" noEditPoints="1" noAdjustHandles="1" noChangeArrowheads="1" noChangeShapeType="1" noTextEdit="1"/>
              </p:cNvSpPr>
              <p:nvPr/>
            </p:nvSpPr>
            <p:spPr bwMode="auto">
              <a:xfrm>
                <a:off x="2928043" y="5898844"/>
                <a:ext cx="296813" cy="215444"/>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8" name="ZoneTexte 41">
                <a:extLst>
                  <a:ext uri="{FF2B5EF4-FFF2-40B4-BE49-F238E27FC236}">
                    <a16:creationId xmlns:a16="http://schemas.microsoft.com/office/drawing/2014/main" id="{D9933923-F37E-47C2-9D6D-20413EE21E3C}"/>
                  </a:ext>
                </a:extLst>
              </p:cNvPr>
              <p:cNvSpPr txBox="1">
                <a:spLocks noChangeArrowheads="1"/>
              </p:cNvSpPr>
              <p:nvPr/>
            </p:nvSpPr>
            <p:spPr bwMode="auto">
              <a:xfrm>
                <a:off x="3414682" y="5863701"/>
                <a:ext cx="300019"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 xmlns:m="http://schemas.openxmlformats.org/officeDocument/2006/math">
                    <m:sSup>
                      <m:sSupPr>
                        <m:ctrlPr>
                          <a:rPr lang="fr-FR" altLang="fr-FR" sz="800" i="1">
                            <a:latin typeface="Cambria Math" panose="02040503050406030204" pitchFamily="18" charset="0"/>
                          </a:rPr>
                        </m:ctrlPr>
                      </m:sSupPr>
                      <m:e>
                        <m:r>
                          <a:rPr lang="fr-FR" altLang="fr-FR" sz="800" i="1">
                            <a:latin typeface="Cambria Math" panose="02040503050406030204" pitchFamily="18" charset="0"/>
                          </a:rPr>
                          <m:t>𝐿</m:t>
                        </m:r>
                      </m:e>
                      <m:sup>
                        <m:r>
                          <a:rPr lang="fr-FR" altLang="fr-FR" sz="800" i="1">
                            <a:latin typeface="Cambria Math" panose="02040503050406030204" pitchFamily="18" charset="0"/>
                          </a:rPr>
                          <m:t>∗</m:t>
                        </m:r>
                      </m:sup>
                    </m:sSup>
                  </m:oMath>
                </a14:m>
                <a:r>
                  <a:rPr lang="fr-FR" altLang="fr-FR" sz="800" dirty="0">
                    <a:latin typeface="Calibri" panose="020F0502020204030204" pitchFamily="34" charset="0"/>
                    <a:cs typeface="Calibri" panose="020F0502020204030204" pitchFamily="34" charset="0"/>
                  </a:rPr>
                  <a:t>’</a:t>
                </a:r>
              </a:p>
            </p:txBody>
          </p:sp>
        </mc:Choice>
        <mc:Fallback xmlns="">
          <p:sp>
            <p:nvSpPr>
              <p:cNvPr id="68" name="ZoneTexte 41">
                <a:extLst>
                  <a:ext uri="{FF2B5EF4-FFF2-40B4-BE49-F238E27FC236}">
                    <a16:creationId xmlns:a16="http://schemas.microsoft.com/office/drawing/2014/main" id="{D9933923-F37E-47C2-9D6D-20413EE21E3C}"/>
                  </a:ext>
                </a:extLst>
              </p:cNvPr>
              <p:cNvSpPr txBox="1">
                <a:spLocks noRot="1" noChangeAspect="1" noMove="1" noResize="1" noEditPoints="1" noAdjustHandles="1" noChangeArrowheads="1" noChangeShapeType="1" noTextEdit="1"/>
              </p:cNvSpPr>
              <p:nvPr/>
            </p:nvSpPr>
            <p:spPr bwMode="auto">
              <a:xfrm>
                <a:off x="3414682" y="5863701"/>
                <a:ext cx="300019" cy="215444"/>
              </a:xfrm>
              <a:prstGeom prst="rect">
                <a:avLst/>
              </a:prstGeom>
              <a:blipFill>
                <a:blip r:embed="rId16"/>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69" name="Connecteur droit 68">
            <a:extLst>
              <a:ext uri="{FF2B5EF4-FFF2-40B4-BE49-F238E27FC236}">
                <a16:creationId xmlns:a16="http://schemas.microsoft.com/office/drawing/2014/main" id="{633CF67B-11BD-4AF3-9EC6-F7328995F677}"/>
              </a:ext>
            </a:extLst>
          </p:cNvPr>
          <p:cNvCxnSpPr>
            <a:cxnSpLocks/>
          </p:cNvCxnSpPr>
          <p:nvPr/>
        </p:nvCxnSpPr>
        <p:spPr bwMode="auto">
          <a:xfrm>
            <a:off x="3511779" y="4768213"/>
            <a:ext cx="0" cy="1080571"/>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ZoneTexte 1">
                <a:extLst>
                  <a:ext uri="{FF2B5EF4-FFF2-40B4-BE49-F238E27FC236}">
                    <a16:creationId xmlns:a16="http://schemas.microsoft.com/office/drawing/2014/main" id="{E6A25E7D-C677-4F36-80BF-212FDDE6C4BC}"/>
                  </a:ext>
                </a:extLst>
              </p:cNvPr>
              <p:cNvSpPr txBox="1">
                <a:spLocks noChangeArrowheads="1"/>
              </p:cNvSpPr>
              <p:nvPr/>
            </p:nvSpPr>
            <p:spPr bwMode="auto">
              <a:xfrm>
                <a:off x="4072605" y="5849996"/>
                <a:ext cx="1578250" cy="230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900" i="1">
                              <a:latin typeface="Cambria Math" panose="02040503050406030204" pitchFamily="18" charset="0"/>
                              <a:cs typeface="Calibri" panose="020F0502020204030204" pitchFamily="34" charset="0"/>
                            </a:rPr>
                          </m:ctrlPr>
                        </m:sSupPr>
                        <m:e>
                          <m:r>
                            <a:rPr lang="fr-FR" altLang="fr-FR" sz="900" i="1">
                              <a:latin typeface="Cambria Math" panose="02040503050406030204" pitchFamily="18" charset="0"/>
                              <a:cs typeface="Calibri" panose="020F0502020204030204" pitchFamily="34" charset="0"/>
                            </a:rPr>
                            <m:t>𝐿</m:t>
                          </m:r>
                        </m:e>
                        <m:sup>
                          <m:r>
                            <a:rPr lang="fr-FR" altLang="fr-FR" sz="900" i="1">
                              <a:latin typeface="Cambria Math" panose="02040503050406030204" pitchFamily="18" charset="0"/>
                              <a:cs typeface="Calibri" panose="020F0502020204030204" pitchFamily="34" charset="0"/>
                            </a:rPr>
                            <m:t>∗∗</m:t>
                          </m:r>
                        </m:sup>
                      </m:sSup>
                    </m:oMath>
                  </m:oMathPara>
                </a14:m>
                <a:endParaRPr lang="fr-FR" altLang="fr-FR" sz="900" dirty="0">
                  <a:latin typeface="Calibri" panose="020F0502020204030204" pitchFamily="34" charset="0"/>
                  <a:cs typeface="Calibri" panose="020F0502020204030204" pitchFamily="34" charset="0"/>
                </a:endParaRPr>
              </a:p>
            </p:txBody>
          </p:sp>
        </mc:Choice>
        <mc:Fallback xmlns="">
          <p:sp>
            <p:nvSpPr>
              <p:cNvPr id="70" name="ZoneTexte 1">
                <a:extLst>
                  <a:ext uri="{FF2B5EF4-FFF2-40B4-BE49-F238E27FC236}">
                    <a16:creationId xmlns:a16="http://schemas.microsoft.com/office/drawing/2014/main" id="{E6A25E7D-C677-4F36-80BF-212FDDE6C4BC}"/>
                  </a:ext>
                </a:extLst>
              </p:cNvPr>
              <p:cNvSpPr txBox="1">
                <a:spLocks noRot="1" noChangeAspect="1" noMove="1" noResize="1" noEditPoints="1" noAdjustHandles="1" noChangeArrowheads="1" noChangeShapeType="1" noTextEdit="1"/>
              </p:cNvSpPr>
              <p:nvPr/>
            </p:nvSpPr>
            <p:spPr bwMode="auto">
              <a:xfrm>
                <a:off x="4072605" y="5849996"/>
                <a:ext cx="1578250" cy="230832"/>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Tree>
    <p:extLst>
      <p:ext uri="{BB962C8B-B14F-4D97-AF65-F5344CB8AC3E}">
        <p14:creationId xmlns:p14="http://schemas.microsoft.com/office/powerpoint/2010/main" val="30510009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en-US" altLang="fr-FR" dirty="0"/>
              <a:t>Malthusian trap: consequences</a:t>
            </a:r>
          </a:p>
        </p:txBody>
      </p:sp>
      <mc:AlternateContent xmlns:mc="http://schemas.openxmlformats.org/markup-compatibility/2006" xmlns:a14="http://schemas.microsoft.com/office/drawing/2010/main">
        <mc:Choice Requires="a14">
          <p:sp>
            <p:nvSpPr>
              <p:cNvPr id="19459" name="Espace réservé du contenu 2"/>
              <p:cNvSpPr>
                <a:spLocks noGrp="1"/>
              </p:cNvSpPr>
              <p:nvPr>
                <p:ph idx="1"/>
              </p:nvPr>
            </p:nvSpPr>
            <p:spPr>
              <a:xfrm>
                <a:off x="421175" y="865525"/>
                <a:ext cx="5646737" cy="5400675"/>
              </a:xfrm>
            </p:spPr>
            <p:txBody>
              <a:bodyPr/>
              <a:lstStyle/>
              <a:p>
                <a:r>
                  <a:rPr lang="en-US" altLang="fr-FR" dirty="0"/>
                  <a:t>Starvation is a fixed point</a:t>
                </a:r>
              </a:p>
              <a:p>
                <a:pPr lvl="1"/>
                <a:r>
                  <a:rPr lang="en-US" altLang="fr-FR" dirty="0"/>
                  <a:t>Population dynamic is key</a:t>
                </a:r>
              </a:p>
              <a:p>
                <a:pPr lvl="1"/>
                <a:r>
                  <a:rPr lang="en-US" altLang="fr-FR" dirty="0"/>
                  <a:t>Average product is the sum of marginal product (per head) and surplus (per head). Marginal production per head is equal to starvation income, is median income and is constant (i.e., independent of </a:t>
                </a:r>
                <a14:m>
                  <m:oMath xmlns:m="http://schemas.openxmlformats.org/officeDocument/2006/math">
                    <m:r>
                      <a:rPr lang="fr-FR" altLang="fr-FR" b="0" i="1" smtClean="0">
                        <a:latin typeface="Cambria Math" panose="02040503050406030204" pitchFamily="18" charset="0"/>
                      </a:rPr>
                      <m:t>𝐾</m:t>
                    </m:r>
                  </m:oMath>
                </a14:m>
                <a:r>
                  <a:rPr lang="en-US" altLang="fr-FR" dirty="0"/>
                  <a:t> or of </a:t>
                </a:r>
                <a14:m>
                  <m:oMath xmlns:m="http://schemas.openxmlformats.org/officeDocument/2006/math">
                    <m:r>
                      <a:rPr lang="fr-FR" altLang="fr-FR" b="0" i="1" smtClean="0">
                        <a:latin typeface="Cambria Math" panose="02040503050406030204" pitchFamily="18" charset="0"/>
                      </a:rPr>
                      <m:t>𝐴</m:t>
                    </m:r>
                  </m:oMath>
                </a14:m>
                <a:r>
                  <a:rPr lang="en-US" altLang="fr-FR" dirty="0"/>
                  <a:t>)</a:t>
                </a:r>
              </a:p>
              <a:p>
                <a:pPr lvl="1"/>
                <a:r>
                  <a:rPr lang="en-US" altLang="fr-FR" dirty="0"/>
                  <a:t>The gap between mean and median income is inequality</a:t>
                </a:r>
              </a:p>
              <a:p>
                <a:r>
                  <a:rPr lang="en-US" altLang="fr-FR" dirty="0"/>
                  <a:t>Property of land implies surplus</a:t>
                </a:r>
              </a:p>
              <a:p>
                <a:pPr lvl="1"/>
                <a:r>
                  <a:rPr lang="en-US" altLang="fr-FR" dirty="0"/>
                  <a:t>Fixed quantity of land and increasing population means inequality</a:t>
                </a:r>
              </a:p>
              <a:p>
                <a:r>
                  <a:rPr lang="en-US" altLang="fr-FR" dirty="0"/>
                  <a:t>A “robust” </a:t>
                </a:r>
                <a:r>
                  <a:rPr lang="en-US" altLang="fr-FR" dirty="0" err="1"/>
                  <a:t>modelisation</a:t>
                </a:r>
                <a:r>
                  <a:rPr lang="en-US" altLang="fr-FR" dirty="0"/>
                  <a:t> from -10 000 to 1750 circa</a:t>
                </a:r>
              </a:p>
              <a:p>
                <a:pPr lvl="1"/>
                <a:r>
                  <a:rPr lang="en-US" altLang="fr-FR" dirty="0"/>
                  <a:t>Malthus didn’t anticipate exit from the trap</a:t>
                </a:r>
              </a:p>
              <a:p>
                <a:pPr lvl="1"/>
                <a:r>
                  <a:rPr lang="en-US" altLang="fr-FR" dirty="0"/>
                  <a:t>His only conclusion was population control</a:t>
                </a:r>
              </a:p>
              <a:p>
                <a:pPr lvl="1"/>
                <a:r>
                  <a:rPr lang="en-US" altLang="fr-FR" dirty="0"/>
                  <a:t>No sex before marriage, for the </a:t>
                </a:r>
                <a:r>
                  <a:rPr lang="en-US" altLang="fr-FR" dirty="0" err="1"/>
                  <a:t>poors</a:t>
                </a:r>
                <a:endParaRPr lang="en-US" altLang="fr-FR" dirty="0"/>
              </a:p>
            </p:txBody>
          </p:sp>
        </mc:Choice>
        <mc:Fallback xmlns="">
          <p:sp>
            <p:nvSpPr>
              <p:cNvPr id="19459" name="Espace réservé du contenu 2"/>
              <p:cNvSpPr>
                <a:spLocks noGrp="1" noRot="1" noChangeAspect="1" noMove="1" noResize="1" noEditPoints="1" noAdjustHandles="1" noChangeArrowheads="1" noChangeShapeType="1" noTextEdit="1"/>
              </p:cNvSpPr>
              <p:nvPr>
                <p:ph idx="1"/>
              </p:nvPr>
            </p:nvSpPr>
            <p:spPr>
              <a:xfrm>
                <a:off x="421175" y="865525"/>
                <a:ext cx="5646737" cy="5400675"/>
              </a:xfrm>
              <a:blipFill>
                <a:blip r:embed="rId2"/>
                <a:stretch>
                  <a:fillRect l="-225" t="-469" r="-1348"/>
                </a:stretch>
              </a:blipFill>
            </p:spPr>
            <p:txBody>
              <a:bodyPr/>
              <a:lstStyle/>
              <a:p>
                <a:r>
                  <a:rPr lang="en-FR">
                    <a:noFill/>
                  </a:rPr>
                  <a:t> </a:t>
                </a:r>
              </a:p>
            </p:txBody>
          </p:sp>
        </mc:Fallback>
      </mc:AlternateContent>
      <p:grpSp>
        <p:nvGrpSpPr>
          <p:cNvPr id="19460" name="Groupe 32"/>
          <p:cNvGrpSpPr>
            <a:grpSpLocks/>
          </p:cNvGrpSpPr>
          <p:nvPr/>
        </p:nvGrpSpPr>
        <p:grpSpPr bwMode="auto">
          <a:xfrm>
            <a:off x="7043102" y="1705512"/>
            <a:ext cx="6807836" cy="5803362"/>
            <a:chOff x="218299" y="3870693"/>
            <a:chExt cx="8889346" cy="4713350"/>
          </a:xfrm>
        </p:grpSpPr>
        <p:cxnSp>
          <p:nvCxnSpPr>
            <p:cNvPr id="4" name="Connecteur droit avec flèche 3"/>
            <p:cNvCxnSpPr/>
            <p:nvPr/>
          </p:nvCxnSpPr>
          <p:spPr bwMode="auto">
            <a:xfrm flipH="1" flipV="1">
              <a:off x="660653" y="4166802"/>
              <a:ext cx="22802" cy="2070662"/>
            </a:xfrm>
            <a:prstGeom prst="straightConnector1">
              <a:avLst/>
            </a:prstGeom>
            <a:ln>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 name="Connecteur droit avec flèche 4"/>
            <p:cNvCxnSpPr/>
            <p:nvPr/>
          </p:nvCxnSpPr>
          <p:spPr bwMode="auto">
            <a:xfrm>
              <a:off x="683455" y="6237464"/>
              <a:ext cx="3982005" cy="0"/>
            </a:xfrm>
            <a:prstGeom prst="straightConnector1">
              <a:avLst/>
            </a:prstGeom>
            <a:ln>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 name="Connecteur droit 5"/>
            <p:cNvCxnSpPr/>
            <p:nvPr/>
          </p:nvCxnSpPr>
          <p:spPr bwMode="auto">
            <a:xfrm flipV="1">
              <a:off x="683455" y="4268659"/>
              <a:ext cx="3814102" cy="1968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67" name="Connecteur droit 6"/>
            <p:cNvCxnSpPr>
              <a:cxnSpLocks noChangeShapeType="1"/>
            </p:cNvCxnSpPr>
            <p:nvPr/>
          </p:nvCxnSpPr>
          <p:spPr bwMode="auto">
            <a:xfrm>
              <a:off x="4086839" y="5324208"/>
              <a:ext cx="914400" cy="7225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19468" name="ZoneTexte 7"/>
            <p:cNvSpPr txBox="1">
              <a:spLocks noChangeArrowheads="1"/>
            </p:cNvSpPr>
            <p:nvPr/>
          </p:nvSpPr>
          <p:spPr bwMode="auto">
            <a:xfrm>
              <a:off x="3759473" y="6369824"/>
              <a:ext cx="1273039" cy="22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b="1" dirty="0"/>
                <a:t>population</a:t>
              </a:r>
            </a:p>
          </p:txBody>
        </p:sp>
        <p:sp>
          <p:nvSpPr>
            <p:cNvPr id="19469" name="ZoneTexte 8"/>
            <p:cNvSpPr txBox="1">
              <a:spLocks noChangeArrowheads="1"/>
            </p:cNvSpPr>
            <p:nvPr/>
          </p:nvSpPr>
          <p:spPr bwMode="auto">
            <a:xfrm rot="16200000">
              <a:off x="-175776" y="4264768"/>
              <a:ext cx="1149914" cy="3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1200" b="1" dirty="0"/>
                <a:t>Food output</a:t>
              </a:r>
            </a:p>
          </p:txBody>
        </p:sp>
        <p:cxnSp>
          <p:nvCxnSpPr>
            <p:cNvPr id="14" name="Connecteur droit 13"/>
            <p:cNvCxnSpPr/>
            <p:nvPr/>
          </p:nvCxnSpPr>
          <p:spPr bwMode="auto">
            <a:xfrm flipH="1">
              <a:off x="3427950" y="4848858"/>
              <a:ext cx="10364" cy="138860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bwMode="auto">
            <a:xfrm flipH="1">
              <a:off x="683455" y="4397592"/>
              <a:ext cx="3571574" cy="515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6" name="Arc 15"/>
            <p:cNvSpPr/>
            <p:nvPr/>
          </p:nvSpPr>
          <p:spPr bwMode="auto">
            <a:xfrm>
              <a:off x="571519" y="4723792"/>
              <a:ext cx="8467720" cy="3860251"/>
            </a:xfrm>
            <a:prstGeom prst="arc">
              <a:avLst>
                <a:gd name="adj1" fmla="val 11396654"/>
                <a:gd name="adj2" fmla="val 1569634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p>
          </p:txBody>
        </p:sp>
        <p:sp>
          <p:nvSpPr>
            <p:cNvPr id="17" name="Arc 16"/>
            <p:cNvSpPr/>
            <p:nvPr/>
          </p:nvSpPr>
          <p:spPr bwMode="auto">
            <a:xfrm rot="21308543">
              <a:off x="639924" y="4362780"/>
              <a:ext cx="8467721" cy="3858962"/>
            </a:xfrm>
            <a:prstGeom prst="arc">
              <a:avLst>
                <a:gd name="adj1" fmla="val 11231272"/>
                <a:gd name="adj2" fmla="val 15853470"/>
              </a:avLst>
            </a:prstGeom>
            <a:ln>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1" hangingPunct="1">
                <a:defRPr/>
              </a:pPr>
              <a:endParaRPr lang="fr-FR" b="1"/>
            </a:p>
          </p:txBody>
        </p:sp>
        <mc:AlternateContent xmlns:mc="http://schemas.openxmlformats.org/markup-compatibility/2006" xmlns:a14="http://schemas.microsoft.com/office/drawing/2010/main">
          <mc:Choice Requires="a14">
            <p:sp>
              <p:nvSpPr>
                <p:cNvPr id="19475" name="ZoneTexte 21"/>
                <p:cNvSpPr txBox="1">
                  <a:spLocks noChangeArrowheads="1"/>
                </p:cNvSpPr>
                <p:nvPr/>
              </p:nvSpPr>
              <p:spPr bwMode="auto">
                <a:xfrm>
                  <a:off x="1391461" y="6208049"/>
                  <a:ext cx="509696" cy="199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1000" i="1" dirty="0">
                                <a:latin typeface="Cambria Math" panose="02040503050406030204" pitchFamily="18" charset="0"/>
                              </a:rPr>
                            </m:ctrlPr>
                          </m:sSupPr>
                          <m:e>
                            <m:r>
                              <a:rPr lang="fr-FR" altLang="fr-FR" sz="1000" i="1" dirty="0">
                                <a:latin typeface="Cambria Math" panose="02040503050406030204" pitchFamily="18" charset="0"/>
                              </a:rPr>
                              <m:t>𝐿</m:t>
                            </m:r>
                          </m:e>
                          <m:sup>
                            <m:r>
                              <a:rPr lang="fr-FR" altLang="fr-FR" sz="1000" i="1" dirty="0">
                                <a:latin typeface="Cambria Math" panose="02040503050406030204" pitchFamily="18" charset="0"/>
                              </a:rPr>
                              <m:t>∗</m:t>
                            </m:r>
                          </m:sup>
                        </m:sSup>
                      </m:oMath>
                    </m:oMathPara>
                  </a14:m>
                  <a:endParaRPr lang="fr-FR" altLang="fr-FR" sz="1000" dirty="0"/>
                </a:p>
              </p:txBody>
            </p:sp>
          </mc:Choice>
          <mc:Fallback xmlns="">
            <p:sp>
              <p:nvSpPr>
                <p:cNvPr id="19475" name="ZoneTexte 21"/>
                <p:cNvSpPr txBox="1">
                  <a:spLocks noRot="1" noChangeAspect="1" noMove="1" noResize="1" noEditPoints="1" noAdjustHandles="1" noChangeArrowheads="1" noChangeShapeType="1" noTextEdit="1"/>
                </p:cNvSpPr>
                <p:nvPr/>
              </p:nvSpPr>
              <p:spPr bwMode="auto">
                <a:xfrm>
                  <a:off x="1391461" y="6208049"/>
                  <a:ext cx="509696" cy="1999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cxnSp>
          <p:nvCxnSpPr>
            <p:cNvPr id="24" name="Connecteur droit 23"/>
            <p:cNvCxnSpPr/>
            <p:nvPr/>
          </p:nvCxnSpPr>
          <p:spPr bwMode="auto">
            <a:xfrm>
              <a:off x="4252957" y="4405328"/>
              <a:ext cx="4146" cy="1829557"/>
            </a:xfrm>
            <a:prstGeom prst="line">
              <a:avLst/>
            </a:prstGeom>
            <a:ln w="6350">
              <a:prstDash val="dash"/>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477" name="ZoneTexte 10"/>
            <p:cNvSpPr txBox="1">
              <a:spLocks noChangeArrowheads="1"/>
            </p:cNvSpPr>
            <p:nvPr/>
          </p:nvSpPr>
          <p:spPr bwMode="auto">
            <a:xfrm>
              <a:off x="2295282" y="4022122"/>
              <a:ext cx="2954511" cy="16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r>
                <a:rPr lang="fr-FR" altLang="fr-FR" sz="700" b="1" dirty="0">
                  <a:solidFill>
                    <a:schemeClr val="accent1"/>
                  </a:solidFill>
                </a:rPr>
                <a:t>Food/pop=</a:t>
              </a:r>
              <a:r>
                <a:rPr lang="fr-FR" altLang="fr-FR" sz="700" b="1" dirty="0" err="1">
                  <a:solidFill>
                    <a:schemeClr val="accent1"/>
                  </a:solidFill>
                </a:rPr>
                <a:t>starvation</a:t>
              </a:r>
              <a:r>
                <a:rPr lang="fr-FR" altLang="fr-FR" sz="700" b="1" dirty="0">
                  <a:solidFill>
                    <a:schemeClr val="accent1"/>
                  </a:solidFill>
                </a:rPr>
                <a:t> level</a:t>
              </a:r>
            </a:p>
          </p:txBody>
        </p:sp>
        <mc:AlternateContent xmlns:mc="http://schemas.openxmlformats.org/markup-compatibility/2006" xmlns:a14="http://schemas.microsoft.com/office/drawing/2010/main">
          <mc:Choice Requires="a14">
            <p:sp>
              <p:nvSpPr>
                <p:cNvPr id="30" name="ZoneTexte 21">
                  <a:extLst>
                    <a:ext uri="{FF2B5EF4-FFF2-40B4-BE49-F238E27FC236}">
                      <a16:creationId xmlns:a16="http://schemas.microsoft.com/office/drawing/2014/main" id="{47AB2520-6550-4ADD-878E-30867318F5EE}"/>
                    </a:ext>
                  </a:extLst>
                </p:cNvPr>
                <p:cNvSpPr txBox="1">
                  <a:spLocks noChangeArrowheads="1"/>
                </p:cNvSpPr>
                <p:nvPr/>
              </p:nvSpPr>
              <p:spPr bwMode="auto">
                <a:xfrm>
                  <a:off x="1678439" y="6208049"/>
                  <a:ext cx="509696" cy="199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 xmlns:m="http://schemas.openxmlformats.org/officeDocument/2006/math">
                      <m:sSup>
                        <m:sSupPr>
                          <m:ctrlPr>
                            <a:rPr lang="fr-FR" altLang="fr-FR" sz="1000" i="1" dirty="0">
                              <a:latin typeface="Cambria Math" panose="02040503050406030204" pitchFamily="18" charset="0"/>
                            </a:rPr>
                          </m:ctrlPr>
                        </m:sSupPr>
                        <m:e>
                          <m:r>
                            <a:rPr lang="fr-FR" altLang="fr-FR" sz="1000" i="1" dirty="0">
                              <a:latin typeface="Cambria Math" panose="02040503050406030204" pitchFamily="18" charset="0"/>
                            </a:rPr>
                            <m:t>𝐿</m:t>
                          </m:r>
                        </m:e>
                        <m:sup>
                          <m:r>
                            <a:rPr lang="fr-FR" altLang="fr-FR" sz="1000" i="1" dirty="0">
                              <a:latin typeface="Cambria Math" panose="02040503050406030204" pitchFamily="18" charset="0"/>
                            </a:rPr>
                            <m:t>∗</m:t>
                          </m:r>
                        </m:sup>
                      </m:sSup>
                    </m:oMath>
                  </a14:m>
                  <a:r>
                    <a:rPr lang="fr-FR" altLang="fr-FR" sz="1000" dirty="0"/>
                    <a:t>’</a:t>
                  </a:r>
                </a:p>
              </p:txBody>
            </p:sp>
          </mc:Choice>
          <mc:Fallback xmlns="">
            <p:sp>
              <p:nvSpPr>
                <p:cNvPr id="30" name="ZoneTexte 21">
                  <a:extLst>
                    <a:ext uri="{FF2B5EF4-FFF2-40B4-BE49-F238E27FC236}">
                      <a16:creationId xmlns:a16="http://schemas.microsoft.com/office/drawing/2014/main" id="{47AB2520-6550-4ADD-878E-30867318F5EE}"/>
                    </a:ext>
                  </a:extLst>
                </p:cNvPr>
                <p:cNvSpPr txBox="1">
                  <a:spLocks noRot="1" noChangeAspect="1" noMove="1" noResize="1" noEditPoints="1" noAdjustHandles="1" noChangeArrowheads="1" noChangeShapeType="1" noTextEdit="1"/>
                </p:cNvSpPr>
                <p:nvPr/>
              </p:nvSpPr>
              <p:spPr bwMode="auto">
                <a:xfrm>
                  <a:off x="1678439" y="6208049"/>
                  <a:ext cx="509696" cy="199975"/>
                </a:xfrm>
                <a:prstGeom prst="rect">
                  <a:avLst/>
                </a:prstGeom>
                <a:blipFill>
                  <a:blip r:embed="rId4"/>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21">
                  <a:extLst>
                    <a:ext uri="{FF2B5EF4-FFF2-40B4-BE49-F238E27FC236}">
                      <a16:creationId xmlns:a16="http://schemas.microsoft.com/office/drawing/2014/main" id="{505A2460-2199-4CBD-838E-BBF8FD70F873}"/>
                    </a:ext>
                  </a:extLst>
                </p:cNvPr>
                <p:cNvSpPr txBox="1">
                  <a:spLocks noChangeArrowheads="1"/>
                </p:cNvSpPr>
                <p:nvPr/>
              </p:nvSpPr>
              <p:spPr bwMode="auto">
                <a:xfrm>
                  <a:off x="3239578" y="6198010"/>
                  <a:ext cx="509696" cy="199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1000" i="1" dirty="0">
                                <a:latin typeface="Cambria Math" panose="02040503050406030204" pitchFamily="18" charset="0"/>
                              </a:rPr>
                            </m:ctrlPr>
                          </m:sSupPr>
                          <m:e>
                            <m:r>
                              <a:rPr lang="fr-FR" altLang="fr-FR" sz="1000" i="1" dirty="0">
                                <a:latin typeface="Cambria Math" panose="02040503050406030204" pitchFamily="18" charset="0"/>
                              </a:rPr>
                              <m:t>𝐿</m:t>
                            </m:r>
                          </m:e>
                          <m:sup>
                            <m:r>
                              <a:rPr lang="fr-FR" altLang="fr-FR" sz="1000" i="1" dirty="0">
                                <a:latin typeface="Cambria Math" panose="02040503050406030204" pitchFamily="18" charset="0"/>
                              </a:rPr>
                              <m:t>∗∗</m:t>
                            </m:r>
                          </m:sup>
                        </m:sSup>
                      </m:oMath>
                    </m:oMathPara>
                  </a14:m>
                  <a:endParaRPr lang="fr-FR" altLang="fr-FR" sz="1000" dirty="0"/>
                </a:p>
              </p:txBody>
            </p:sp>
          </mc:Choice>
          <mc:Fallback xmlns="">
            <p:sp>
              <p:nvSpPr>
                <p:cNvPr id="31" name="ZoneTexte 21">
                  <a:extLst>
                    <a:ext uri="{FF2B5EF4-FFF2-40B4-BE49-F238E27FC236}">
                      <a16:creationId xmlns:a16="http://schemas.microsoft.com/office/drawing/2014/main" id="{505A2460-2199-4CBD-838E-BBF8FD70F873}"/>
                    </a:ext>
                  </a:extLst>
                </p:cNvPr>
                <p:cNvSpPr txBox="1">
                  <a:spLocks noRot="1" noChangeAspect="1" noMove="1" noResize="1" noEditPoints="1" noAdjustHandles="1" noChangeArrowheads="1" noChangeShapeType="1" noTextEdit="1"/>
                </p:cNvSpPr>
                <p:nvPr/>
              </p:nvSpPr>
              <p:spPr bwMode="auto">
                <a:xfrm>
                  <a:off x="3239578" y="6198010"/>
                  <a:ext cx="509696" cy="1999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21">
                  <a:extLst>
                    <a:ext uri="{FF2B5EF4-FFF2-40B4-BE49-F238E27FC236}">
                      <a16:creationId xmlns:a16="http://schemas.microsoft.com/office/drawing/2014/main" id="{0B3A66C7-C15B-4820-BACC-BC9F775B3224}"/>
                    </a:ext>
                  </a:extLst>
                </p:cNvPr>
                <p:cNvSpPr txBox="1">
                  <a:spLocks noChangeArrowheads="1"/>
                </p:cNvSpPr>
                <p:nvPr/>
              </p:nvSpPr>
              <p:spPr bwMode="auto">
                <a:xfrm>
                  <a:off x="4046536" y="6198010"/>
                  <a:ext cx="509696" cy="199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 xmlns:m="http://schemas.openxmlformats.org/officeDocument/2006/math">
                      <m:sSup>
                        <m:sSupPr>
                          <m:ctrlPr>
                            <a:rPr lang="fr-FR" altLang="fr-FR" sz="1000" i="1" dirty="0">
                              <a:latin typeface="Cambria Math" panose="02040503050406030204" pitchFamily="18" charset="0"/>
                            </a:rPr>
                          </m:ctrlPr>
                        </m:sSupPr>
                        <m:e>
                          <m:r>
                            <a:rPr lang="fr-FR" altLang="fr-FR" sz="1000" i="1" dirty="0">
                              <a:latin typeface="Cambria Math" panose="02040503050406030204" pitchFamily="18" charset="0"/>
                            </a:rPr>
                            <m:t>𝐿</m:t>
                          </m:r>
                        </m:e>
                        <m:sup>
                          <m:r>
                            <a:rPr lang="fr-FR" altLang="fr-FR" sz="1000" i="1" dirty="0">
                              <a:latin typeface="Cambria Math" panose="02040503050406030204" pitchFamily="18" charset="0"/>
                            </a:rPr>
                            <m:t>∗∗</m:t>
                          </m:r>
                        </m:sup>
                      </m:sSup>
                    </m:oMath>
                  </a14:m>
                  <a:r>
                    <a:rPr lang="fr-FR" altLang="fr-FR" sz="1000" dirty="0"/>
                    <a:t>’</a:t>
                  </a:r>
                </a:p>
              </p:txBody>
            </p:sp>
          </mc:Choice>
          <mc:Fallback xmlns="">
            <p:sp>
              <p:nvSpPr>
                <p:cNvPr id="32" name="ZoneTexte 21">
                  <a:extLst>
                    <a:ext uri="{FF2B5EF4-FFF2-40B4-BE49-F238E27FC236}">
                      <a16:creationId xmlns:a16="http://schemas.microsoft.com/office/drawing/2014/main" id="{0B3A66C7-C15B-4820-BACC-BC9F775B3224}"/>
                    </a:ext>
                  </a:extLst>
                </p:cNvPr>
                <p:cNvSpPr txBox="1">
                  <a:spLocks noRot="1" noChangeAspect="1" noMove="1" noResize="1" noEditPoints="1" noAdjustHandles="1" noChangeArrowheads="1" noChangeShapeType="1" noTextEdit="1"/>
                </p:cNvSpPr>
                <p:nvPr/>
              </p:nvSpPr>
              <p:spPr bwMode="auto">
                <a:xfrm>
                  <a:off x="4046536" y="6198010"/>
                  <a:ext cx="509696" cy="199975"/>
                </a:xfrm>
                <a:prstGeom prst="rect">
                  <a:avLst/>
                </a:prstGeom>
                <a:blipFill>
                  <a:blip r:embed="rId6"/>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21">
                  <a:extLst>
                    <a:ext uri="{FF2B5EF4-FFF2-40B4-BE49-F238E27FC236}">
                      <a16:creationId xmlns:a16="http://schemas.microsoft.com/office/drawing/2014/main" id="{2C6D6687-D27B-44D9-91F9-61B43F0320AC}"/>
                    </a:ext>
                  </a:extLst>
                </p:cNvPr>
                <p:cNvSpPr txBox="1">
                  <a:spLocks noChangeArrowheads="1"/>
                </p:cNvSpPr>
                <p:nvPr/>
              </p:nvSpPr>
              <p:spPr bwMode="auto">
                <a:xfrm>
                  <a:off x="2069724" y="6219730"/>
                  <a:ext cx="1042344" cy="32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1000" b="1" i="1" dirty="0">
                                <a:solidFill>
                                  <a:schemeClr val="accent6"/>
                                </a:solidFill>
                                <a:latin typeface="Cambria Math" panose="02040503050406030204" pitchFamily="18" charset="0"/>
                              </a:rPr>
                            </m:ctrlPr>
                          </m:sSupPr>
                          <m:e>
                            <m:r>
                              <a:rPr lang="fr-FR" altLang="fr-FR" sz="1000" b="1" i="1" dirty="0">
                                <a:solidFill>
                                  <a:schemeClr val="accent6"/>
                                </a:solidFill>
                                <a:latin typeface="Cambria Math" panose="02040503050406030204" pitchFamily="18" charset="0"/>
                              </a:rPr>
                              <m:t>𝑳</m:t>
                            </m:r>
                          </m:e>
                          <m:sup>
                            <m:r>
                              <a:rPr lang="fr-FR" altLang="fr-FR" sz="1000" b="1" i="1" dirty="0">
                                <a:solidFill>
                                  <a:schemeClr val="accent6"/>
                                </a:solidFill>
                                <a:latin typeface="Cambria Math" panose="02040503050406030204" pitchFamily="18" charset="0"/>
                              </a:rPr>
                              <m:t>𝒄</m:t>
                            </m:r>
                          </m:sup>
                        </m:sSup>
                      </m:oMath>
                    </m:oMathPara>
                  </a14:m>
                  <a:endParaRPr lang="fr-FR" altLang="fr-FR" sz="1000" b="1" dirty="0"/>
                </a:p>
                <a:p>
                  <a:pPr>
                    <a:spcBef>
                      <a:spcPct val="0"/>
                    </a:spcBef>
                    <a:buClrTx/>
                    <a:buSzTx/>
                    <a:buFontTx/>
                    <a:buNone/>
                  </a:pPr>
                  <a:r>
                    <a:rPr lang="fr-FR" altLang="fr-FR" sz="1000" dirty="0"/>
                    <a:t>full </a:t>
                  </a:r>
                  <a:r>
                    <a:rPr lang="fr-FR" altLang="fr-FR" sz="1000" dirty="0" err="1"/>
                    <a:t>share</a:t>
                  </a:r>
                  <a:endParaRPr lang="fr-FR" altLang="fr-FR" sz="1000" dirty="0"/>
                </a:p>
              </p:txBody>
            </p:sp>
          </mc:Choice>
          <mc:Fallback xmlns="">
            <p:sp>
              <p:nvSpPr>
                <p:cNvPr id="34" name="ZoneTexte 21">
                  <a:extLst>
                    <a:ext uri="{FF2B5EF4-FFF2-40B4-BE49-F238E27FC236}">
                      <a16:creationId xmlns:a16="http://schemas.microsoft.com/office/drawing/2014/main" id="{2C6D6687-D27B-44D9-91F9-61B43F0320AC}"/>
                    </a:ext>
                  </a:extLst>
                </p:cNvPr>
                <p:cNvSpPr txBox="1">
                  <a:spLocks noRot="1" noChangeAspect="1" noMove="1" noResize="1" noEditPoints="1" noAdjustHandles="1" noChangeArrowheads="1" noChangeShapeType="1" noTextEdit="1"/>
                </p:cNvSpPr>
                <p:nvPr/>
              </p:nvSpPr>
              <p:spPr bwMode="auto">
                <a:xfrm>
                  <a:off x="2069724" y="6219730"/>
                  <a:ext cx="1042344" cy="324960"/>
                </a:xfrm>
                <a:prstGeom prst="rect">
                  <a:avLst/>
                </a:prstGeom>
                <a:blipFill>
                  <a:blip r:embed="rId7"/>
                  <a:stretch>
                    <a:fillRect b="-60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21">
                  <a:extLst>
                    <a:ext uri="{FF2B5EF4-FFF2-40B4-BE49-F238E27FC236}">
                      <a16:creationId xmlns:a16="http://schemas.microsoft.com/office/drawing/2014/main" id="{7662496B-7F94-4FAB-B946-D09B3BA485FC}"/>
                    </a:ext>
                  </a:extLst>
                </p:cNvPr>
                <p:cNvSpPr txBox="1">
                  <a:spLocks noChangeArrowheads="1"/>
                </p:cNvSpPr>
                <p:nvPr/>
              </p:nvSpPr>
              <p:spPr bwMode="auto">
                <a:xfrm>
                  <a:off x="630982" y="6219730"/>
                  <a:ext cx="1042344" cy="449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fr-FR" altLang="fr-FR" sz="1000" b="1" i="1" dirty="0">
                                <a:solidFill>
                                  <a:schemeClr val="accent6"/>
                                </a:solidFill>
                                <a:latin typeface="Cambria Math" panose="02040503050406030204" pitchFamily="18" charset="0"/>
                              </a:rPr>
                            </m:ctrlPr>
                          </m:sSupPr>
                          <m:e>
                            <m:r>
                              <a:rPr lang="fr-FR" altLang="fr-FR" sz="1000" b="1" i="1" dirty="0">
                                <a:solidFill>
                                  <a:schemeClr val="accent6"/>
                                </a:solidFill>
                                <a:latin typeface="Cambria Math" panose="02040503050406030204" pitchFamily="18" charset="0"/>
                              </a:rPr>
                              <m:t>𝑳</m:t>
                            </m:r>
                          </m:e>
                          <m:sup>
                            <m:r>
                              <a:rPr lang="fr-FR" altLang="fr-FR" sz="1000" b="1" i="1" dirty="0">
                                <a:solidFill>
                                  <a:schemeClr val="accent6"/>
                                </a:solidFill>
                                <a:latin typeface="Cambria Math" panose="02040503050406030204" pitchFamily="18" charset="0"/>
                              </a:rPr>
                              <m:t>𝒄</m:t>
                            </m:r>
                          </m:sup>
                        </m:sSup>
                      </m:oMath>
                    </m:oMathPara>
                  </a14:m>
                  <a:endParaRPr lang="fr-FR" altLang="fr-FR" sz="1000" b="1" dirty="0">
                    <a:solidFill>
                      <a:schemeClr val="accent6"/>
                    </a:solidFill>
                  </a:endParaRPr>
                </a:p>
                <a:p>
                  <a:pPr>
                    <a:spcBef>
                      <a:spcPct val="0"/>
                    </a:spcBef>
                    <a:buClrTx/>
                    <a:buSzTx/>
                    <a:buFontTx/>
                    <a:buNone/>
                  </a:pPr>
                  <a:r>
                    <a:rPr lang="fr-FR" altLang="fr-FR" sz="1000" dirty="0" err="1"/>
                    <a:t>Comp</a:t>
                  </a:r>
                  <a:r>
                    <a:rPr lang="fr-FR" altLang="fr-FR" sz="1000" dirty="0"/>
                    <a:t>. LM</a:t>
                  </a:r>
                </a:p>
                <a:p>
                  <a:pPr>
                    <a:spcBef>
                      <a:spcPct val="0"/>
                    </a:spcBef>
                    <a:buClrTx/>
                    <a:buSzTx/>
                    <a:buFontTx/>
                    <a:buNone/>
                  </a:pPr>
                  <a:r>
                    <a:rPr lang="fr-FR" altLang="fr-FR" sz="1000" dirty="0"/>
                    <a:t> </a:t>
                  </a:r>
                  <a14:m>
                    <m:oMath xmlns:m="http://schemas.openxmlformats.org/officeDocument/2006/math">
                      <m:sSup>
                        <m:sSupPr>
                          <m:ctrlPr>
                            <a:rPr lang="fr-FR" altLang="fr-FR" sz="1000" i="1">
                              <a:latin typeface="Cambria Math" panose="02040503050406030204" pitchFamily="18" charset="0"/>
                            </a:rPr>
                          </m:ctrlPr>
                        </m:sSupPr>
                        <m:e>
                          <m:r>
                            <a:rPr lang="fr-FR" altLang="fr-FR" sz="1000" i="1">
                              <a:latin typeface="Cambria Math" panose="02040503050406030204" pitchFamily="18" charset="0"/>
                            </a:rPr>
                            <m:t>𝑤</m:t>
                          </m:r>
                        </m:e>
                        <m:sup>
                          <m:r>
                            <a:rPr lang="fr-FR" altLang="fr-FR" sz="1000" i="1">
                              <a:latin typeface="Cambria Math" panose="02040503050406030204" pitchFamily="18" charset="0"/>
                            </a:rPr>
                            <m:t>𝑐</m:t>
                          </m:r>
                        </m:sup>
                      </m:sSup>
                      <m:r>
                        <a:rPr lang="fr-FR" altLang="fr-FR" sz="1000" i="1">
                          <a:latin typeface="Cambria Math" panose="02040503050406030204" pitchFamily="18" charset="0"/>
                        </a:rPr>
                        <m:t>&gt;</m:t>
                      </m:r>
                      <m:sSup>
                        <m:sSupPr>
                          <m:ctrlPr>
                            <a:rPr lang="fr-FR" altLang="fr-FR" sz="1000" i="1">
                              <a:latin typeface="Cambria Math" panose="02040503050406030204" pitchFamily="18" charset="0"/>
                            </a:rPr>
                          </m:ctrlPr>
                        </m:sSupPr>
                        <m:e>
                          <m:r>
                            <a:rPr lang="fr-FR" altLang="fr-FR" sz="1000" i="1">
                              <a:latin typeface="Cambria Math" panose="02040503050406030204" pitchFamily="18" charset="0"/>
                            </a:rPr>
                            <m:t>𝑤</m:t>
                          </m:r>
                        </m:e>
                        <m:sup>
                          <m:r>
                            <a:rPr lang="fr-FR" altLang="fr-FR" sz="1000" i="1">
                              <a:latin typeface="Cambria Math" panose="02040503050406030204" pitchFamily="18" charset="0"/>
                            </a:rPr>
                            <m:t>∗</m:t>
                          </m:r>
                        </m:sup>
                      </m:sSup>
                    </m:oMath>
                  </a14:m>
                  <a:endParaRPr lang="fr-FR" altLang="fr-FR" sz="1000" dirty="0"/>
                </a:p>
              </p:txBody>
            </p:sp>
          </mc:Choice>
          <mc:Fallback xmlns="">
            <p:sp>
              <p:nvSpPr>
                <p:cNvPr id="37" name="ZoneTexte 21">
                  <a:extLst>
                    <a:ext uri="{FF2B5EF4-FFF2-40B4-BE49-F238E27FC236}">
                      <a16:creationId xmlns:a16="http://schemas.microsoft.com/office/drawing/2014/main" id="{7662496B-7F94-4FAB-B946-D09B3BA485FC}"/>
                    </a:ext>
                  </a:extLst>
                </p:cNvPr>
                <p:cNvSpPr txBox="1">
                  <a:spLocks noRot="1" noChangeAspect="1" noMove="1" noResize="1" noEditPoints="1" noAdjustHandles="1" noChangeArrowheads="1" noChangeShapeType="1" noTextEdit="1"/>
                </p:cNvSpPr>
                <p:nvPr/>
              </p:nvSpPr>
              <p:spPr bwMode="auto">
                <a:xfrm>
                  <a:off x="630982" y="6219730"/>
                  <a:ext cx="1042344" cy="449944"/>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cxnSp>
        <p:nvCxnSpPr>
          <p:cNvPr id="19461" name="Connecteur droit 19"/>
          <p:cNvCxnSpPr>
            <a:cxnSpLocks noChangeShapeType="1"/>
          </p:cNvCxnSpPr>
          <p:nvPr/>
        </p:nvCxnSpPr>
        <p:spPr bwMode="auto">
          <a:xfrm flipV="1">
            <a:off x="7977347" y="3461092"/>
            <a:ext cx="270217" cy="209542"/>
          </a:xfrm>
          <a:prstGeom prst="line">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62" name="Connecteur droit 6"/>
          <p:cNvCxnSpPr>
            <a:cxnSpLocks noChangeShapeType="1"/>
          </p:cNvCxnSpPr>
          <p:nvPr/>
        </p:nvCxnSpPr>
        <p:spPr bwMode="auto">
          <a:xfrm flipV="1">
            <a:off x="8112125" y="3284540"/>
            <a:ext cx="0" cy="1331911"/>
          </a:xfrm>
          <a:prstGeom prst="line">
            <a:avLst/>
          </a:prstGeom>
          <a:noFill/>
          <a:ln w="63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9463" name="Connecteur droit 26"/>
          <p:cNvCxnSpPr>
            <a:cxnSpLocks noChangeShapeType="1"/>
          </p:cNvCxnSpPr>
          <p:nvPr/>
        </p:nvCxnSpPr>
        <p:spPr bwMode="auto">
          <a:xfrm flipV="1">
            <a:off x="8136733" y="3050669"/>
            <a:ext cx="248073" cy="186360"/>
          </a:xfrm>
          <a:prstGeom prst="line">
            <a:avLst/>
          </a:prstGeom>
          <a:noFill/>
          <a:ln w="9525" algn="ctr">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25" name="Connecteur droit 6">
            <a:extLst>
              <a:ext uri="{FF2B5EF4-FFF2-40B4-BE49-F238E27FC236}">
                <a16:creationId xmlns:a16="http://schemas.microsoft.com/office/drawing/2014/main" id="{BED3FFAD-CE8E-442F-8306-7860659134F8}"/>
              </a:ext>
            </a:extLst>
          </p:cNvPr>
          <p:cNvCxnSpPr>
            <a:cxnSpLocks noChangeShapeType="1"/>
          </p:cNvCxnSpPr>
          <p:nvPr/>
        </p:nvCxnSpPr>
        <p:spPr bwMode="auto">
          <a:xfrm flipH="1" flipV="1">
            <a:off x="8284634" y="3136900"/>
            <a:ext cx="11709" cy="1479550"/>
          </a:xfrm>
          <a:prstGeom prst="line">
            <a:avLst/>
          </a:prstGeom>
          <a:noFill/>
          <a:ln w="63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5" name="Connecteur droit 6">
            <a:extLst>
              <a:ext uri="{FF2B5EF4-FFF2-40B4-BE49-F238E27FC236}">
                <a16:creationId xmlns:a16="http://schemas.microsoft.com/office/drawing/2014/main" id="{1950FF73-C705-4E6A-BF86-B2964C8EC00E}"/>
              </a:ext>
            </a:extLst>
          </p:cNvPr>
          <p:cNvCxnSpPr>
            <a:cxnSpLocks noChangeShapeType="1"/>
          </p:cNvCxnSpPr>
          <p:nvPr/>
        </p:nvCxnSpPr>
        <p:spPr bwMode="auto">
          <a:xfrm flipH="1" flipV="1">
            <a:off x="8811589" y="2752724"/>
            <a:ext cx="20901" cy="1863726"/>
          </a:xfrm>
          <a:prstGeom prst="line">
            <a:avLst/>
          </a:prstGeom>
          <a:noFill/>
          <a:ln w="63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8" name="Connecteur droit 6">
            <a:extLst>
              <a:ext uri="{FF2B5EF4-FFF2-40B4-BE49-F238E27FC236}">
                <a16:creationId xmlns:a16="http://schemas.microsoft.com/office/drawing/2014/main" id="{9916D9D9-33C8-47B4-AC7E-12B86D308EC0}"/>
              </a:ext>
            </a:extLst>
          </p:cNvPr>
          <p:cNvCxnSpPr>
            <a:cxnSpLocks noChangeShapeType="1"/>
          </p:cNvCxnSpPr>
          <p:nvPr/>
        </p:nvCxnSpPr>
        <p:spPr bwMode="auto">
          <a:xfrm flipH="1" flipV="1">
            <a:off x="7735867" y="3684587"/>
            <a:ext cx="15029" cy="938212"/>
          </a:xfrm>
          <a:prstGeom prst="line">
            <a:avLst/>
          </a:prstGeom>
          <a:noFill/>
          <a:ln w="63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5" name="Connecteur droit 19">
            <a:extLst>
              <a:ext uri="{FF2B5EF4-FFF2-40B4-BE49-F238E27FC236}">
                <a16:creationId xmlns:a16="http://schemas.microsoft.com/office/drawing/2014/main" id="{EB7D64B5-B4DD-4731-B06C-E6BC8BF6702D}"/>
              </a:ext>
            </a:extLst>
          </p:cNvPr>
          <p:cNvCxnSpPr>
            <a:cxnSpLocks noChangeShapeType="1"/>
          </p:cNvCxnSpPr>
          <p:nvPr/>
        </p:nvCxnSpPr>
        <p:spPr bwMode="auto">
          <a:xfrm flipV="1">
            <a:off x="7628507" y="3816521"/>
            <a:ext cx="224524" cy="275496"/>
          </a:xfrm>
          <a:prstGeom prst="line">
            <a:avLst/>
          </a:prstGeom>
          <a:noFill/>
          <a:ln w="9525" algn="ctr">
            <a:solidFill>
              <a:schemeClr val="accent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8" name="Connecteur droit 19">
            <a:extLst>
              <a:ext uri="{FF2B5EF4-FFF2-40B4-BE49-F238E27FC236}">
                <a16:creationId xmlns:a16="http://schemas.microsoft.com/office/drawing/2014/main" id="{8CD952EC-7F84-41ED-B4DC-021D0FE5C575}"/>
              </a:ext>
            </a:extLst>
          </p:cNvPr>
          <p:cNvCxnSpPr>
            <a:cxnSpLocks noChangeShapeType="1"/>
          </p:cNvCxnSpPr>
          <p:nvPr/>
        </p:nvCxnSpPr>
        <p:spPr bwMode="auto">
          <a:xfrm flipV="1">
            <a:off x="7637117" y="3558795"/>
            <a:ext cx="196626" cy="291952"/>
          </a:xfrm>
          <a:prstGeom prst="line">
            <a:avLst/>
          </a:prstGeom>
          <a:noFill/>
          <a:ln w="9525" algn="ctr">
            <a:solidFill>
              <a:schemeClr val="accent6"/>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866366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tLang="fr-FR" dirty="0"/>
              <a:t>Some </a:t>
            </a:r>
            <a:r>
              <a:rPr lang="fr-FR" altLang="fr-FR" dirty="0" err="1"/>
              <a:t>facts</a:t>
            </a:r>
            <a:endParaRPr lang="fr-FR" altLang="fr-FR" dirty="0"/>
          </a:p>
        </p:txBody>
      </p:sp>
      <p:pic>
        <p:nvPicPr>
          <p:cNvPr id="20483"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00056" y="576834"/>
            <a:ext cx="4941526" cy="3788270"/>
          </a:xfrm>
        </p:spPr>
      </p:pic>
      <p:pic>
        <p:nvPicPr>
          <p:cNvPr id="20484"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866" y="540830"/>
            <a:ext cx="5228854" cy="38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ZoneTexte 2"/>
          <p:cNvSpPr txBox="1">
            <a:spLocks noChangeArrowheads="1"/>
          </p:cNvSpPr>
          <p:nvPr/>
        </p:nvSpPr>
        <p:spPr bwMode="auto">
          <a:xfrm>
            <a:off x="30337" y="6060365"/>
            <a:ext cx="62140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16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Arial" panose="020B0604020202020204" pitchFamily="34" charset="0"/>
              </a:defRPr>
            </a:lvl9pPr>
          </a:lstStyle>
          <a:p>
            <a:pPr>
              <a:spcBef>
                <a:spcPts val="0"/>
              </a:spcBef>
              <a:spcAft>
                <a:spcPts val="0"/>
              </a:spcAft>
              <a:buClrTx/>
              <a:buSzTx/>
              <a:buNone/>
            </a:pPr>
            <a:r>
              <a:rPr lang="en-US" altLang="fr-FR" sz="1200" dirty="0">
                <a:solidFill>
                  <a:schemeClr val="accent5"/>
                </a:solidFill>
                <a:latin typeface="Calibri" panose="020F0502020204030204" pitchFamily="34" charset="0"/>
                <a:cs typeface="Calibri" panose="020F0502020204030204" pitchFamily="34" charset="0"/>
              </a:rPr>
              <a:t>Source: Clark, G., Rogers, J. E. T., Beveridge, W., </a:t>
            </a:r>
            <a:r>
              <a:rPr lang="en-US" altLang="fr-FR" sz="1200" dirty="0" err="1">
                <a:solidFill>
                  <a:schemeClr val="accent5"/>
                </a:solidFill>
                <a:latin typeface="Calibri" panose="020F0502020204030204" pitchFamily="34" charset="0"/>
                <a:cs typeface="Calibri" panose="020F0502020204030204" pitchFamily="34" charset="0"/>
              </a:rPr>
              <a:t>Gilboy</a:t>
            </a:r>
            <a:r>
              <a:rPr lang="en-US" altLang="fr-FR" sz="1200" dirty="0">
                <a:solidFill>
                  <a:schemeClr val="accent5"/>
                </a:solidFill>
                <a:latin typeface="Calibri" panose="020F0502020204030204" pitchFamily="34" charset="0"/>
                <a:cs typeface="Calibri" panose="020F0502020204030204" pitchFamily="34" charset="0"/>
              </a:rPr>
              <a:t>, E., &amp; Phelps-brown, H. (1850). THE LONG MARCH OF HISTORY : FARM LABORERS ’ WAGES IN ENGLAND 1208-1850, 1–35.</a:t>
            </a:r>
          </a:p>
          <a:p>
            <a:pPr>
              <a:spcBef>
                <a:spcPts val="0"/>
              </a:spcBef>
              <a:spcAft>
                <a:spcPts val="0"/>
              </a:spcAft>
              <a:buClrTx/>
              <a:buSzTx/>
              <a:buNone/>
            </a:pPr>
            <a:r>
              <a:rPr lang="en-US" altLang="fr-FR" sz="1200" dirty="0">
                <a:solidFill>
                  <a:schemeClr val="accent5"/>
                </a:solidFill>
                <a:latin typeface="Calibri" panose="020F0502020204030204" pitchFamily="34" charset="0"/>
                <a:cs typeface="Calibri" panose="020F0502020204030204" pitchFamily="34" charset="0"/>
              </a:rPr>
              <a:t>Wages are built using various sources, based on archive data, manuscript wages statement, and so on. Cost of living is based on price information about grains.</a:t>
            </a:r>
          </a:p>
        </p:txBody>
      </p:sp>
      <p:pic>
        <p:nvPicPr>
          <p:cNvPr id="1026" name="Picture 2" descr="Male heights from skeletons in Europe, (1–2000) – Clark">
            <a:extLst>
              <a:ext uri="{FF2B5EF4-FFF2-40B4-BE49-F238E27FC236}">
                <a16:creationId xmlns:a16="http://schemas.microsoft.com/office/drawing/2014/main" id="{9510367F-2C6E-41C6-0234-106E7629E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4368440"/>
            <a:ext cx="4224933" cy="263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70457"/>
      </p:ext>
    </p:extLst>
  </p:cSld>
  <p:clrMapOvr>
    <a:masterClrMapping/>
  </p:clrMapOvr>
  <p:transition/>
</p:sld>
</file>

<file path=ppt/theme/theme1.xml><?xml version="1.0" encoding="utf-8"?>
<a:theme xmlns:a="http://schemas.openxmlformats.org/drawingml/2006/main" name="présentation presse 2310200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ésentation presse 2310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présentation presse 23102006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résentation presse 23102006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résentation presse 23102006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résentation presse 23102006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résentation presse 23102006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résentation presse 23102006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résentation presse 23102006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résentation presse 23102006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résentation presse 23102006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résentation presse 23102006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résentation presse 23102006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résentation presse 23102006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webextension1.xml><?xml version="1.0" encoding="utf-8"?>
<we:webextension xmlns:we="http://schemas.microsoft.com/office/webextensions/webextension/2010/11" id="{35A02056-CD01-D640-A738-4B1AD857B104}">
  <we:reference id="wa104381682" version="1.0.0.5" store="en-GB" storeType="OMEX"/>
  <we:alternateReferences>
    <we:reference id="wa104381682" version="1.0.0.5" store="wa104381682" storeType="OMEX"/>
  </we:alternateReferences>
  <we:properties>
    <we:property name="addinSlideId" value="333"/>
    <we:property name="selectedSlug" value="&quot;DHFIMO&quot;"/>
    <we:property name="selectedQuestionId" value="&quot;63d8d2a42128d2869403f716&quot;"/>
  </we:properties>
  <we:bindings/>
  <we:snapshot xmlns:r="http://schemas.openxmlformats.org/officeDocument/2006/relationships"/>
</we:webextension>
</file>

<file path=ppt/webextensions/webextension2.xml><?xml version="1.0" encoding="utf-8"?>
<we:webextension xmlns:we="http://schemas.microsoft.com/office/webextensions/webextension/2010/11" id="{5BA56DF5-864D-044F-A401-B8A3FBDA00DF}">
  <we:reference id="wa104381682" version="1.0.0.5" store="en-GB" storeType="OMEX"/>
  <we:alternateReferences>
    <we:reference id="wa104381682" version="1.0.0.5" store="wa104381682" storeType="OMEX"/>
  </we:alternateReferences>
  <we:properties>
    <we:property name="addinSlideId" value="337"/>
    <we:property name="selectedSlug" value="&quot;DHFIMO&quot;"/>
    <we:property name="selectedQuestionId" value="&quot;63d8e886e450752ebb2ab6e4&quot;"/>
  </we:properties>
  <we:bindings/>
  <we:snapshot xmlns:r="http://schemas.openxmlformats.org/officeDocument/2006/relationships"/>
</we:webextension>
</file>

<file path=ppt/webextensions/webextension3.xml><?xml version="1.0" encoding="utf-8"?>
<we:webextension xmlns:we="http://schemas.microsoft.com/office/webextensions/webextension/2010/11" id="{7FA29701-6494-2540-9E24-C1AD95C7D6C3}">
  <we:reference id="wa104381682" version="1.0.0.5" store="en-GB" storeType="OMEX"/>
  <we:alternateReferences>
    <we:reference id="wa104381682" version="1.0.0.5" store="wa104381682" storeType="OMEX"/>
  </we:alternateReferences>
  <we:properties>
    <we:property name="addinSlideId" value="338"/>
    <we:property name="selectedSlug" value="&quot;DHFIMO&quot;"/>
    <we:property name="selectedQuestionId" value="&quot;63d8ea4d91ba94798272ff87&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présentation presse 23102006</Template>
  <TotalTime>12880</TotalTime>
  <Words>1990</Words>
  <Application>Microsoft Office PowerPoint</Application>
  <PresentationFormat>Grand écran</PresentationFormat>
  <Paragraphs>229</Paragraphs>
  <Slides>19</Slides>
  <Notes>2</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Cambria Math</vt:lpstr>
      <vt:lpstr>Source Sans Pro</vt:lpstr>
      <vt:lpstr>Times New Roman</vt:lpstr>
      <vt:lpstr>Wingdings</vt:lpstr>
      <vt:lpstr>présentation presse 23102006</vt:lpstr>
      <vt:lpstr>S1. Economics of Environment : the Age of Constraints Malthus&amp;Co</vt:lpstr>
      <vt:lpstr>Présentation PowerPoint</vt:lpstr>
      <vt:lpstr>Limits to growth : an old intuition</vt:lpstr>
      <vt:lpstr>Malthusian trap (aka unified growth)</vt:lpstr>
      <vt:lpstr>The Malthusian trap: compoments</vt:lpstr>
      <vt:lpstr>Graphical Malthusian trap</vt:lpstr>
      <vt:lpstr>Graphical Malthusian trap</vt:lpstr>
      <vt:lpstr>Malthusian trap: consequences</vt:lpstr>
      <vt:lpstr>Some facts</vt:lpstr>
      <vt:lpstr>Are you malthusian ?</vt:lpstr>
      <vt:lpstr>Inequality and level of development</vt:lpstr>
      <vt:lpstr>Inequality and level of development</vt:lpstr>
      <vt:lpstr>Inequality and level of development</vt:lpstr>
      <vt:lpstr>Another compelling visualisation</vt:lpstr>
      <vt:lpstr>How to escape from Malthusian trap ?</vt:lpstr>
      <vt:lpstr>A reading suggestion: Quinn, Cain kills Abel</vt:lpstr>
      <vt:lpstr>The death of Remus: the end of pastoralism</vt:lpstr>
      <vt:lpstr>Energy and the industrial revolution</vt:lpstr>
      <vt:lpstr>A movie of Industrial revolution</vt:lpstr>
    </vt:vector>
  </TitlesOfParts>
  <Company>ofce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Régulation de l’économie mondiale l’ultime utopie ?</dc:title>
  <dc:creator>timbeau</dc:creator>
  <cp:lastModifiedBy>Xavier Timbeau</cp:lastModifiedBy>
  <cp:revision>859</cp:revision>
  <dcterms:created xsi:type="dcterms:W3CDTF">2006-11-27T08:50:29Z</dcterms:created>
  <dcterms:modified xsi:type="dcterms:W3CDTF">2024-01-30T13:24:05Z</dcterms:modified>
</cp:coreProperties>
</file>